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14"/>
  </p:notesMasterIdLst>
  <p:handoutMasterIdLst>
    <p:handoutMasterId r:id="rId15"/>
  </p:handoutMasterIdLst>
  <p:sldIdLst>
    <p:sldId id="318" r:id="rId2"/>
    <p:sldId id="386" r:id="rId3"/>
    <p:sldId id="436" r:id="rId4"/>
    <p:sldId id="402" r:id="rId5"/>
    <p:sldId id="431" r:id="rId6"/>
    <p:sldId id="432" r:id="rId7"/>
    <p:sldId id="406" r:id="rId8"/>
    <p:sldId id="407" r:id="rId9"/>
    <p:sldId id="433" r:id="rId10"/>
    <p:sldId id="438" r:id="rId11"/>
    <p:sldId id="437" r:id="rId12"/>
    <p:sldId id="40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ED6"/>
    <a:srgbClr val="E68900"/>
    <a:srgbClr val="E4EEF8"/>
    <a:srgbClr val="C4CBDA"/>
    <a:srgbClr val="A3AFC6"/>
    <a:srgbClr val="FFF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364" autoAdjust="0"/>
  </p:normalViewPr>
  <p:slideViewPr>
    <p:cSldViewPr snapToGrid="0" showGuides="1">
      <p:cViewPr varScale="1">
        <p:scale>
          <a:sx n="101" d="100"/>
          <a:sy n="101" d="100"/>
        </p:scale>
        <p:origin x="1812" y="96"/>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6F30AF2-DE26-4236-9616-4C03BE777C9B}" type="datetimeFigureOut">
              <a:rPr lang="es-MX" smtClean="0"/>
              <a:t>04/09/2023</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EFA21D0-DEC3-4981-B1A3-8C3FD66D8291}" type="slidenum">
              <a:rPr lang="es-MX" smtClean="0"/>
              <a:t>‹Nº›</a:t>
            </a:fld>
            <a:endParaRPr lang="es-MX"/>
          </a:p>
        </p:txBody>
      </p:sp>
    </p:spTree>
    <p:extLst>
      <p:ext uri="{BB962C8B-B14F-4D97-AF65-F5344CB8AC3E}">
        <p14:creationId xmlns:p14="http://schemas.microsoft.com/office/powerpoint/2010/main" val="464653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3038604" cy="466752"/>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159" y="1"/>
            <a:ext cx="3038604" cy="466752"/>
          </a:xfrm>
          <a:prstGeom prst="rect">
            <a:avLst/>
          </a:prstGeom>
        </p:spPr>
        <p:txBody>
          <a:bodyPr vert="horz" lIns="91440" tIns="45720" rIns="91440" bIns="45720" rtlCol="0"/>
          <a:lstStyle>
            <a:lvl1pPr algn="r">
              <a:defRPr sz="1200"/>
            </a:lvl1pPr>
          </a:lstStyle>
          <a:p>
            <a:fld id="{0AC7CB21-3067-463E-9E48-63E6FF716FD1}" type="datetimeFigureOut">
              <a:rPr lang="es-MX" smtClean="0"/>
              <a:t>04/09/2023</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0714" y="4474283"/>
            <a:ext cx="5608975" cy="3659696"/>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48"/>
            <a:ext cx="3038604" cy="466752"/>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159" y="8829648"/>
            <a:ext cx="3038604" cy="466752"/>
          </a:xfrm>
          <a:prstGeom prst="rect">
            <a:avLst/>
          </a:prstGeom>
        </p:spPr>
        <p:txBody>
          <a:bodyPr vert="horz" lIns="91440" tIns="45720" rIns="91440" bIns="45720" rtlCol="0" anchor="b"/>
          <a:lstStyle>
            <a:lvl1pPr algn="r">
              <a:defRPr sz="1200"/>
            </a:lvl1pPr>
          </a:lstStyle>
          <a:p>
            <a:fld id="{37EC20C9-B6F3-4ACE-AE33-8B723D8155E3}" type="slidenum">
              <a:rPr lang="es-MX" smtClean="0"/>
              <a:t>‹Nº›</a:t>
            </a:fld>
            <a:endParaRPr lang="es-MX"/>
          </a:p>
        </p:txBody>
      </p:sp>
    </p:spTree>
    <p:extLst>
      <p:ext uri="{BB962C8B-B14F-4D97-AF65-F5344CB8AC3E}">
        <p14:creationId xmlns:p14="http://schemas.microsoft.com/office/powerpoint/2010/main" val="150986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BE462AFF-CC42-4827-8486-515A85D83039}" type="datetime1">
              <a:rPr lang="es-MX" smtClean="0"/>
              <a:t>04/09/2023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1379977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516A5C51-3129-493D-A73A-1BEC7D216DC0}" type="datetime1">
              <a:rPr lang="es-MX" smtClean="0"/>
              <a:t>04/09/2023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192390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721BD31-11B4-4773-8D4A-C604343803F8}" type="datetime1">
              <a:rPr lang="es-MX" smtClean="0"/>
              <a:t>04/09/2023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45125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738D269-808E-4B3E-9397-90C0816E085D}" type="datetime1">
              <a:rPr lang="es-MX" smtClean="0"/>
              <a:t>04/09/2023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2808907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04C0E497-F5AB-4CD9-98DC-D46DF3380115}" type="datetime1">
              <a:rPr lang="es-MX" smtClean="0"/>
              <a:t>04/09/2023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265194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61FB5291-9B6B-44F1-805C-2D562A8C43E7}" type="datetime1">
              <a:rPr lang="es-MX" smtClean="0"/>
              <a:t>04/09/2023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106263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340AA55-EE28-48FE-9813-ED1B17C0987D}" type="datetime1">
              <a:rPr lang="es-MX" smtClean="0"/>
              <a:t>04/09/2023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2337435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39E5EED7-FB59-42DC-9C85-CFEC7B47F597}" type="datetime1">
              <a:rPr lang="es-MX" smtClean="0"/>
              <a:t>04/09/2023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797553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8AFEF47-21D0-4C59-B399-F60577A7EEF2}" type="datetime1">
              <a:rPr lang="es-MX" smtClean="0"/>
              <a:t>04/09/2023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2963119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23B3E7D-C785-475F-AA90-04F6DF6E02FD}" type="datetime1">
              <a:rPr lang="es-MX" smtClean="0"/>
              <a:t>04/09/2023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312251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28A1A40-DD40-456D-96FC-1382F9C5D548}" type="datetime1">
              <a:rPr lang="es-MX" smtClean="0"/>
              <a:t>04/09/2023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9B197B3-F8DE-4258-9F5F-F6DFAFD76A2A}" type="slidenum">
              <a:rPr lang="es-MX" smtClean="0"/>
              <a:t>‹Nº›</a:t>
            </a:fld>
            <a:endParaRPr lang="es-MX"/>
          </a:p>
        </p:txBody>
      </p:sp>
    </p:spTree>
    <p:extLst>
      <p:ext uri="{BB962C8B-B14F-4D97-AF65-F5344CB8AC3E}">
        <p14:creationId xmlns:p14="http://schemas.microsoft.com/office/powerpoint/2010/main" val="156499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2063621-CF11-4EF4-A99E-F66B5580B061}" type="datetime1">
              <a:rPr lang="es-MX" smtClean="0"/>
              <a:t>04/09/2023</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197B3-F8DE-4258-9F5F-F6DFAFD76A2A}" type="slidenum">
              <a:rPr lang="es-MX" smtClean="0"/>
              <a:t>‹Nº›</a:t>
            </a:fld>
            <a:endParaRPr lang="es-MX"/>
          </a:p>
        </p:txBody>
      </p:sp>
    </p:spTree>
    <p:extLst>
      <p:ext uri="{BB962C8B-B14F-4D97-AF65-F5344CB8AC3E}">
        <p14:creationId xmlns:p14="http://schemas.microsoft.com/office/powerpoint/2010/main" val="685951859"/>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809308" y="2288409"/>
            <a:ext cx="5543489" cy="3108543"/>
          </a:xfrm>
          <a:prstGeom prst="rect">
            <a:avLst/>
          </a:prstGeom>
        </p:spPr>
        <p:txBody>
          <a:bodyPr wrap="square">
            <a:spAutoFit/>
          </a:bodyPr>
          <a:lstStyle/>
          <a:p>
            <a:pPr algn="ctr"/>
            <a:r>
              <a:rPr lang="es-MX" sz="2800" b="1" dirty="0">
                <a:latin typeface="Arial Narrow" panose="020B0606020202030204" pitchFamily="34" charset="0"/>
              </a:rPr>
              <a:t>PLAN DE DESARROLLO INSTITUCIONAL 2023-2026 PARA LA UNIDAD ACADÉMICA: </a:t>
            </a:r>
          </a:p>
          <a:p>
            <a:pPr algn="ctr"/>
            <a:endParaRPr lang="es-MX" sz="2800" b="1" dirty="0">
              <a:latin typeface="Arial Narrow" panose="020B0606020202030204" pitchFamily="34" charset="0"/>
            </a:endParaRPr>
          </a:p>
          <a:p>
            <a:pPr algn="ctr"/>
            <a:endParaRPr lang="es-MX" sz="2800" b="1" dirty="0">
              <a:latin typeface="Arial Narrow" panose="020B0606020202030204" pitchFamily="34" charset="0"/>
            </a:endParaRPr>
          </a:p>
          <a:p>
            <a:pPr algn="ctr"/>
            <a:r>
              <a:rPr lang="es-MX" sz="2800" b="1" dirty="0">
                <a:latin typeface="Arial Narrow" panose="020B0606020202030204" pitchFamily="34" charset="0"/>
              </a:rPr>
              <a:t>NOMBRE DE ASPIRANTE:</a:t>
            </a:r>
          </a:p>
          <a:p>
            <a:pPr algn="ctr"/>
            <a:endParaRPr lang="es-MX" sz="2800" i="1" dirty="0">
              <a:latin typeface="Arial Narrow" panose="020B0606020202030204" pitchFamily="34" charset="0"/>
            </a:endParaRPr>
          </a:p>
        </p:txBody>
      </p:sp>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470" y="358395"/>
            <a:ext cx="1351080" cy="857619"/>
          </a:xfrm>
          <a:prstGeom prst="rect">
            <a:avLst/>
          </a:prstGeom>
        </p:spPr>
      </p:pic>
      <p:sp>
        <p:nvSpPr>
          <p:cNvPr id="14" name="Paralelogramo 13"/>
          <p:cNvSpPr/>
          <p:nvPr/>
        </p:nvSpPr>
        <p:spPr>
          <a:xfrm>
            <a:off x="0" y="260566"/>
            <a:ext cx="7604470" cy="1000925"/>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p:cNvSpPr txBox="1"/>
          <p:nvPr/>
        </p:nvSpPr>
        <p:spPr>
          <a:xfrm>
            <a:off x="1539530" y="402682"/>
            <a:ext cx="5880264" cy="646331"/>
          </a:xfrm>
          <a:prstGeom prst="rect">
            <a:avLst/>
          </a:prstGeom>
          <a:noFill/>
        </p:spPr>
        <p:txBody>
          <a:bodyPr wrap="none" rtlCol="0">
            <a:spAutoFit/>
          </a:bodyPr>
          <a:lstStyle/>
          <a:p>
            <a:r>
              <a:rPr lang="es-MX" sz="3600" dirty="0">
                <a:solidFill>
                  <a:schemeClr val="bg1"/>
                </a:solidFill>
                <a:latin typeface="Arial Narrow" panose="020B0606020202030204" pitchFamily="34" charset="0"/>
              </a:rPr>
              <a:t>Universidad Autónoma de Sinaloa</a:t>
            </a:r>
          </a:p>
        </p:txBody>
      </p:sp>
      <p:sp>
        <p:nvSpPr>
          <p:cNvPr id="16" name="Paralelogramo 15"/>
          <p:cNvSpPr/>
          <p:nvPr/>
        </p:nvSpPr>
        <p:spPr>
          <a:xfrm>
            <a:off x="369302" y="6405149"/>
            <a:ext cx="8426354" cy="361666"/>
          </a:xfrm>
          <a:prstGeom prst="parallelogram">
            <a:avLst>
              <a:gd name="adj" fmla="val 31885"/>
            </a:avLst>
          </a:prstGeom>
          <a:solidFill>
            <a:srgbClr val="8575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i="1" dirty="0">
                <a:latin typeface="Arial Narrow" panose="020B0606020202030204" pitchFamily="34" charset="0"/>
              </a:rPr>
              <a:t>Lugar y fecha</a:t>
            </a:r>
            <a:endParaRPr lang="es-MX" i="1" dirty="0">
              <a:latin typeface="Arial Narrow" panose="020B0606020202030204" pitchFamily="34" charset="0"/>
            </a:endParaRPr>
          </a:p>
        </p:txBody>
      </p:sp>
      <p:sp>
        <p:nvSpPr>
          <p:cNvPr id="17" name="Paralelogramo 16"/>
          <p:cNvSpPr/>
          <p:nvPr/>
        </p:nvSpPr>
        <p:spPr>
          <a:xfrm>
            <a:off x="117214" y="91185"/>
            <a:ext cx="1595455" cy="1471615"/>
          </a:xfrm>
          <a:prstGeom prst="parallelogram">
            <a:avLst>
              <a:gd name="adj" fmla="val 20363"/>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058" y="206985"/>
            <a:ext cx="884874" cy="1142584"/>
          </a:xfrm>
          <a:prstGeom prst="rect">
            <a:avLst/>
          </a:prstGeom>
        </p:spPr>
      </p:pic>
    </p:spTree>
    <p:extLst>
      <p:ext uri="{BB962C8B-B14F-4D97-AF65-F5344CB8AC3E}">
        <p14:creationId xmlns:p14="http://schemas.microsoft.com/office/powerpoint/2010/main" val="150178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99065" y="1008521"/>
            <a:ext cx="8752396" cy="400110"/>
          </a:xfrm>
          <a:prstGeom prst="rect">
            <a:avLst/>
          </a:prstGeom>
        </p:spPr>
        <p:txBody>
          <a:bodyPr wrap="none">
            <a:spAutoFit/>
          </a:bodyPr>
          <a:lstStyle/>
          <a:p>
            <a:pPr algn="ctr"/>
            <a:r>
              <a:rPr lang="es-ES" sz="2000" b="1" dirty="0">
                <a:latin typeface="Arial Narrow" panose="020B0606020202030204" pitchFamily="34" charset="0"/>
              </a:rPr>
              <a:t>C. PROPUESTAS GENERALES DE PROGRAMAS, PROYECTOS Y LÍNEAS DE ACCIÓN</a:t>
            </a:r>
            <a:endParaRPr lang="es-MX" sz="2000" b="1" dirty="0">
              <a:latin typeface="Arial Narrow" panose="020B0606020202030204" pitchFamily="34" charset="0"/>
            </a:endParaRPr>
          </a:p>
        </p:txBody>
      </p:sp>
      <p:grpSp>
        <p:nvGrpSpPr>
          <p:cNvPr id="32" name="Grupo 31"/>
          <p:cNvGrpSpPr/>
          <p:nvPr/>
        </p:nvGrpSpPr>
        <p:grpSpPr>
          <a:xfrm>
            <a:off x="112542" y="6755"/>
            <a:ext cx="8885215" cy="973317"/>
            <a:chOff x="-348822" y="6755"/>
            <a:chExt cx="9346579" cy="973317"/>
          </a:xfrm>
        </p:grpSpPr>
        <p:pic>
          <p:nvPicPr>
            <p:cNvPr id="33" name="Imagen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34" name="Paralelogramo 33"/>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Paralelogramo 34"/>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6" name="Imagen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sp>
        <p:nvSpPr>
          <p:cNvPr id="2" name="CuadroTexto 1">
            <a:extLst>
              <a:ext uri="{FF2B5EF4-FFF2-40B4-BE49-F238E27FC236}">
                <a16:creationId xmlns:a16="http://schemas.microsoft.com/office/drawing/2014/main" id="{560D70A0-4509-57E2-50D1-12E0F5F99B3D}"/>
              </a:ext>
            </a:extLst>
          </p:cNvPr>
          <p:cNvSpPr txBox="1"/>
          <p:nvPr/>
        </p:nvSpPr>
        <p:spPr>
          <a:xfrm>
            <a:off x="271649" y="1698746"/>
            <a:ext cx="7931717" cy="400110"/>
          </a:xfrm>
          <a:prstGeom prst="rect">
            <a:avLst/>
          </a:prstGeom>
          <a:noFill/>
        </p:spPr>
        <p:txBody>
          <a:bodyPr wrap="square" rtlCol="0">
            <a:spAutoFit/>
          </a:bodyPr>
          <a:lstStyle/>
          <a:p>
            <a:pPr algn="just"/>
            <a:r>
              <a:rPr lang="es-MX" sz="2000" b="1" dirty="0">
                <a:latin typeface="Arial Narrow" panose="020B0606020202030204" pitchFamily="34" charset="0"/>
              </a:rPr>
              <a:t>II. ADMINISTRATIVAS</a:t>
            </a:r>
          </a:p>
        </p:txBody>
      </p:sp>
      <p:graphicFrame>
        <p:nvGraphicFramePr>
          <p:cNvPr id="4" name="Tabla 4">
            <a:extLst>
              <a:ext uri="{FF2B5EF4-FFF2-40B4-BE49-F238E27FC236}">
                <a16:creationId xmlns:a16="http://schemas.microsoft.com/office/drawing/2014/main" id="{DE9839C5-A2A7-BC6F-95A5-D671125BB49B}"/>
              </a:ext>
            </a:extLst>
          </p:cNvPr>
          <p:cNvGraphicFramePr>
            <a:graphicFrameLocks noGrp="1"/>
          </p:cNvGraphicFramePr>
          <p:nvPr/>
        </p:nvGraphicFramePr>
        <p:xfrm>
          <a:off x="380999" y="2098856"/>
          <a:ext cx="8491350" cy="4359096"/>
        </p:xfrm>
        <a:graphic>
          <a:graphicData uri="http://schemas.openxmlformats.org/drawingml/2006/table">
            <a:tbl>
              <a:tblPr firstRow="1" bandRow="1">
                <a:tableStyleId>{5C22544A-7EE6-4342-B048-85BDC9FD1C3A}</a:tableStyleId>
              </a:tblPr>
              <a:tblGrid>
                <a:gridCol w="2830450">
                  <a:extLst>
                    <a:ext uri="{9D8B030D-6E8A-4147-A177-3AD203B41FA5}">
                      <a16:colId xmlns:a16="http://schemas.microsoft.com/office/drawing/2014/main" val="1925521706"/>
                    </a:ext>
                  </a:extLst>
                </a:gridCol>
                <a:gridCol w="2830450">
                  <a:extLst>
                    <a:ext uri="{9D8B030D-6E8A-4147-A177-3AD203B41FA5}">
                      <a16:colId xmlns:a16="http://schemas.microsoft.com/office/drawing/2014/main" val="956171618"/>
                    </a:ext>
                  </a:extLst>
                </a:gridCol>
                <a:gridCol w="2830450">
                  <a:extLst>
                    <a:ext uri="{9D8B030D-6E8A-4147-A177-3AD203B41FA5}">
                      <a16:colId xmlns:a16="http://schemas.microsoft.com/office/drawing/2014/main" val="2977832444"/>
                    </a:ext>
                  </a:extLst>
                </a:gridCol>
              </a:tblGrid>
              <a:tr h="544887">
                <a:tc>
                  <a:txBody>
                    <a:bodyPr/>
                    <a:lstStyle/>
                    <a:p>
                      <a:pPr algn="ctr"/>
                      <a:r>
                        <a:rPr lang="es-MX" sz="1800" dirty="0"/>
                        <a:t>PROGRAMAS</a:t>
                      </a:r>
                    </a:p>
                  </a:txBody>
                  <a:tcPr/>
                </a:tc>
                <a:tc>
                  <a:txBody>
                    <a:bodyPr/>
                    <a:lstStyle/>
                    <a:p>
                      <a:pPr algn="ctr"/>
                      <a:r>
                        <a:rPr lang="es-MX" sz="1800" dirty="0"/>
                        <a:t>PROYECTOS</a:t>
                      </a:r>
                    </a:p>
                  </a:txBody>
                  <a:tcPr/>
                </a:tc>
                <a:tc>
                  <a:txBody>
                    <a:bodyPr/>
                    <a:lstStyle/>
                    <a:p>
                      <a:pPr algn="ctr"/>
                      <a:r>
                        <a:rPr lang="es-MX" sz="1800" dirty="0"/>
                        <a:t>LÍNEAS DE ACCIÓN</a:t>
                      </a:r>
                    </a:p>
                  </a:txBody>
                  <a:tcPr/>
                </a:tc>
                <a:extLst>
                  <a:ext uri="{0D108BD9-81ED-4DB2-BD59-A6C34878D82A}">
                    <a16:rowId xmlns:a16="http://schemas.microsoft.com/office/drawing/2014/main" val="2395256361"/>
                  </a:ext>
                </a:extLst>
              </a:tr>
              <a:tr h="544887">
                <a:tc>
                  <a:txBody>
                    <a:bodyPr/>
                    <a:lstStyle/>
                    <a:p>
                      <a:endParaRPr lang="es-MX"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1518737549"/>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2598387476"/>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290232227"/>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3064781778"/>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517672016"/>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3428194795"/>
                  </a:ext>
                </a:extLst>
              </a:tr>
              <a:tr h="544887">
                <a:tc>
                  <a:txBody>
                    <a:bodyPr/>
                    <a:lstStyle/>
                    <a:p>
                      <a:endParaRPr lang="es-MX" dirty="0"/>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3010227973"/>
                  </a:ext>
                </a:extLst>
              </a:tr>
            </a:tbl>
          </a:graphicData>
        </a:graphic>
      </p:graphicFrame>
      <p:sp>
        <p:nvSpPr>
          <p:cNvPr id="5" name="CuadroTexto 4">
            <a:extLst>
              <a:ext uri="{FF2B5EF4-FFF2-40B4-BE49-F238E27FC236}">
                <a16:creationId xmlns:a16="http://schemas.microsoft.com/office/drawing/2014/main" id="{EDAC74E9-5657-7007-F10B-E0DD5D0A74DF}"/>
              </a:ext>
            </a:extLst>
          </p:cNvPr>
          <p:cNvSpPr txBox="1"/>
          <p:nvPr/>
        </p:nvSpPr>
        <p:spPr>
          <a:xfrm>
            <a:off x="789001" y="6577807"/>
            <a:ext cx="7987892" cy="307777"/>
          </a:xfrm>
          <a:prstGeom prst="rect">
            <a:avLst/>
          </a:prstGeom>
          <a:noFill/>
        </p:spPr>
        <p:txBody>
          <a:bodyPr wrap="none" rtlCol="0">
            <a:spAutoFit/>
          </a:bodyPr>
          <a:lstStyle/>
          <a:p>
            <a:r>
              <a:rPr lang="es-MX" sz="1400" i="1" dirty="0"/>
              <a:t>Nota: de requerir más diapositivas de este tipo, puede duplicarla para continuar este rubro y borre este texto</a:t>
            </a:r>
          </a:p>
        </p:txBody>
      </p:sp>
    </p:spTree>
    <p:extLst>
      <p:ext uri="{BB962C8B-B14F-4D97-AF65-F5344CB8AC3E}">
        <p14:creationId xmlns:p14="http://schemas.microsoft.com/office/powerpoint/2010/main" val="38503303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99065" y="1008521"/>
            <a:ext cx="8752396" cy="400110"/>
          </a:xfrm>
          <a:prstGeom prst="rect">
            <a:avLst/>
          </a:prstGeom>
        </p:spPr>
        <p:txBody>
          <a:bodyPr wrap="none">
            <a:spAutoFit/>
          </a:bodyPr>
          <a:lstStyle/>
          <a:p>
            <a:pPr algn="ctr"/>
            <a:r>
              <a:rPr lang="es-ES" sz="2000" b="1" dirty="0">
                <a:latin typeface="Arial Narrow" panose="020B0606020202030204" pitchFamily="34" charset="0"/>
              </a:rPr>
              <a:t>C. PROPUESTAS GENERALES DE PROGRAMAS, PROYECTOS Y LÍNEAS DE ACCIÓN</a:t>
            </a:r>
            <a:endParaRPr lang="es-MX" sz="2000" b="1" dirty="0">
              <a:latin typeface="Arial Narrow" panose="020B0606020202030204" pitchFamily="34" charset="0"/>
            </a:endParaRPr>
          </a:p>
        </p:txBody>
      </p:sp>
      <p:grpSp>
        <p:nvGrpSpPr>
          <p:cNvPr id="32" name="Grupo 31"/>
          <p:cNvGrpSpPr/>
          <p:nvPr/>
        </p:nvGrpSpPr>
        <p:grpSpPr>
          <a:xfrm>
            <a:off x="112542" y="6755"/>
            <a:ext cx="8885215" cy="973317"/>
            <a:chOff x="-348822" y="6755"/>
            <a:chExt cx="9346579" cy="973317"/>
          </a:xfrm>
        </p:grpSpPr>
        <p:pic>
          <p:nvPicPr>
            <p:cNvPr id="33" name="Imagen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34" name="Paralelogramo 33"/>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Paralelogramo 34"/>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6" name="Imagen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sp>
        <p:nvSpPr>
          <p:cNvPr id="2" name="CuadroTexto 1">
            <a:extLst>
              <a:ext uri="{FF2B5EF4-FFF2-40B4-BE49-F238E27FC236}">
                <a16:creationId xmlns:a16="http://schemas.microsoft.com/office/drawing/2014/main" id="{560D70A0-4509-57E2-50D1-12E0F5F99B3D}"/>
              </a:ext>
            </a:extLst>
          </p:cNvPr>
          <p:cNvSpPr txBox="1"/>
          <p:nvPr/>
        </p:nvSpPr>
        <p:spPr>
          <a:xfrm>
            <a:off x="271649" y="1698746"/>
            <a:ext cx="7931717" cy="400110"/>
          </a:xfrm>
          <a:prstGeom prst="rect">
            <a:avLst/>
          </a:prstGeom>
          <a:noFill/>
        </p:spPr>
        <p:txBody>
          <a:bodyPr wrap="square" rtlCol="0">
            <a:spAutoFit/>
          </a:bodyPr>
          <a:lstStyle/>
          <a:p>
            <a:pPr algn="just"/>
            <a:r>
              <a:rPr lang="es-MX" sz="2000" b="1" dirty="0">
                <a:latin typeface="Arial Narrow" panose="020B0606020202030204" pitchFamily="34" charset="0"/>
              </a:rPr>
              <a:t>III. GESTIÓN Y GOBIERNO</a:t>
            </a:r>
          </a:p>
        </p:txBody>
      </p:sp>
      <p:graphicFrame>
        <p:nvGraphicFramePr>
          <p:cNvPr id="4" name="Tabla 4">
            <a:extLst>
              <a:ext uri="{FF2B5EF4-FFF2-40B4-BE49-F238E27FC236}">
                <a16:creationId xmlns:a16="http://schemas.microsoft.com/office/drawing/2014/main" id="{DE9839C5-A2A7-BC6F-95A5-D671125BB49B}"/>
              </a:ext>
            </a:extLst>
          </p:cNvPr>
          <p:cNvGraphicFramePr>
            <a:graphicFrameLocks noGrp="1"/>
          </p:cNvGraphicFramePr>
          <p:nvPr/>
        </p:nvGraphicFramePr>
        <p:xfrm>
          <a:off x="380999" y="2098856"/>
          <a:ext cx="8491350" cy="4359096"/>
        </p:xfrm>
        <a:graphic>
          <a:graphicData uri="http://schemas.openxmlformats.org/drawingml/2006/table">
            <a:tbl>
              <a:tblPr firstRow="1" bandRow="1">
                <a:tableStyleId>{5C22544A-7EE6-4342-B048-85BDC9FD1C3A}</a:tableStyleId>
              </a:tblPr>
              <a:tblGrid>
                <a:gridCol w="2830450">
                  <a:extLst>
                    <a:ext uri="{9D8B030D-6E8A-4147-A177-3AD203B41FA5}">
                      <a16:colId xmlns:a16="http://schemas.microsoft.com/office/drawing/2014/main" val="1925521706"/>
                    </a:ext>
                  </a:extLst>
                </a:gridCol>
                <a:gridCol w="2830450">
                  <a:extLst>
                    <a:ext uri="{9D8B030D-6E8A-4147-A177-3AD203B41FA5}">
                      <a16:colId xmlns:a16="http://schemas.microsoft.com/office/drawing/2014/main" val="956171618"/>
                    </a:ext>
                  </a:extLst>
                </a:gridCol>
                <a:gridCol w="2830450">
                  <a:extLst>
                    <a:ext uri="{9D8B030D-6E8A-4147-A177-3AD203B41FA5}">
                      <a16:colId xmlns:a16="http://schemas.microsoft.com/office/drawing/2014/main" val="2977832444"/>
                    </a:ext>
                  </a:extLst>
                </a:gridCol>
              </a:tblGrid>
              <a:tr h="544887">
                <a:tc>
                  <a:txBody>
                    <a:bodyPr/>
                    <a:lstStyle/>
                    <a:p>
                      <a:pPr algn="ctr"/>
                      <a:r>
                        <a:rPr lang="es-MX" sz="1800" dirty="0"/>
                        <a:t>PROGRAMAS</a:t>
                      </a:r>
                    </a:p>
                  </a:txBody>
                  <a:tcPr/>
                </a:tc>
                <a:tc>
                  <a:txBody>
                    <a:bodyPr/>
                    <a:lstStyle/>
                    <a:p>
                      <a:pPr algn="ctr"/>
                      <a:r>
                        <a:rPr lang="es-MX" sz="1800" dirty="0"/>
                        <a:t>PROYECTOS</a:t>
                      </a:r>
                    </a:p>
                  </a:txBody>
                  <a:tcPr/>
                </a:tc>
                <a:tc>
                  <a:txBody>
                    <a:bodyPr/>
                    <a:lstStyle/>
                    <a:p>
                      <a:pPr algn="ctr"/>
                      <a:r>
                        <a:rPr lang="es-MX" sz="1800" dirty="0"/>
                        <a:t>LÍNEAS DE ACCIÓN</a:t>
                      </a:r>
                    </a:p>
                  </a:txBody>
                  <a:tcPr/>
                </a:tc>
                <a:extLst>
                  <a:ext uri="{0D108BD9-81ED-4DB2-BD59-A6C34878D82A}">
                    <a16:rowId xmlns:a16="http://schemas.microsoft.com/office/drawing/2014/main" val="2395256361"/>
                  </a:ext>
                </a:extLst>
              </a:tr>
              <a:tr h="544887">
                <a:tc>
                  <a:txBody>
                    <a:bodyPr/>
                    <a:lstStyle/>
                    <a:p>
                      <a:endParaRPr lang="es-MX"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1518737549"/>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2598387476"/>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290232227"/>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3064781778"/>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517672016"/>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3428194795"/>
                  </a:ext>
                </a:extLst>
              </a:tr>
              <a:tr h="544887">
                <a:tc>
                  <a:txBody>
                    <a:bodyPr/>
                    <a:lstStyle/>
                    <a:p>
                      <a:endParaRPr lang="es-MX" dirty="0"/>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3010227973"/>
                  </a:ext>
                </a:extLst>
              </a:tr>
            </a:tbl>
          </a:graphicData>
        </a:graphic>
      </p:graphicFrame>
      <p:sp>
        <p:nvSpPr>
          <p:cNvPr id="5" name="CuadroTexto 4">
            <a:extLst>
              <a:ext uri="{FF2B5EF4-FFF2-40B4-BE49-F238E27FC236}">
                <a16:creationId xmlns:a16="http://schemas.microsoft.com/office/drawing/2014/main" id="{7535E6CA-F61D-1A77-B941-5885FAFE57AB}"/>
              </a:ext>
            </a:extLst>
          </p:cNvPr>
          <p:cNvSpPr txBox="1"/>
          <p:nvPr/>
        </p:nvSpPr>
        <p:spPr>
          <a:xfrm>
            <a:off x="789001" y="6577807"/>
            <a:ext cx="7987892" cy="307777"/>
          </a:xfrm>
          <a:prstGeom prst="rect">
            <a:avLst/>
          </a:prstGeom>
          <a:noFill/>
        </p:spPr>
        <p:txBody>
          <a:bodyPr wrap="none" rtlCol="0">
            <a:spAutoFit/>
          </a:bodyPr>
          <a:lstStyle/>
          <a:p>
            <a:r>
              <a:rPr lang="es-MX" sz="1400" i="1" dirty="0"/>
              <a:t>Nota: de requerir más diapositivas de este tipo, puede duplicarla para continuar este rubro y borre este texto</a:t>
            </a:r>
          </a:p>
        </p:txBody>
      </p:sp>
    </p:spTree>
    <p:extLst>
      <p:ext uri="{BB962C8B-B14F-4D97-AF65-F5344CB8AC3E}">
        <p14:creationId xmlns:p14="http://schemas.microsoft.com/office/powerpoint/2010/main" val="1415017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upo 37"/>
          <p:cNvGrpSpPr/>
          <p:nvPr/>
        </p:nvGrpSpPr>
        <p:grpSpPr>
          <a:xfrm>
            <a:off x="112542" y="6755"/>
            <a:ext cx="8885215" cy="973317"/>
            <a:chOff x="-348822" y="6755"/>
            <a:chExt cx="9346579" cy="973317"/>
          </a:xfrm>
        </p:grpSpPr>
        <p:pic>
          <p:nvPicPr>
            <p:cNvPr id="43" name="Imagen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44" name="Paralelogramo 43"/>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Paralelogramo 44"/>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7" name="Imagen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sp>
        <p:nvSpPr>
          <p:cNvPr id="58" name="Rectángulo 57"/>
          <p:cNvSpPr/>
          <p:nvPr/>
        </p:nvSpPr>
        <p:spPr>
          <a:xfrm>
            <a:off x="1271770" y="1008521"/>
            <a:ext cx="6607002" cy="584775"/>
          </a:xfrm>
          <a:prstGeom prst="rect">
            <a:avLst/>
          </a:prstGeom>
        </p:spPr>
        <p:txBody>
          <a:bodyPr wrap="none">
            <a:spAutoFit/>
          </a:bodyPr>
          <a:lstStyle/>
          <a:p>
            <a:pPr algn="ctr"/>
            <a:r>
              <a:rPr lang="es-MX" sz="3200" b="1" dirty="0">
                <a:latin typeface="Arial Narrow" panose="020B0606020202030204" pitchFamily="34" charset="0"/>
              </a:rPr>
              <a:t>CONCLUSIONES Y AGRADECIMIENTOS</a:t>
            </a:r>
          </a:p>
        </p:txBody>
      </p:sp>
      <p:sp>
        <p:nvSpPr>
          <p:cNvPr id="2" name="CuadroTexto 1">
            <a:extLst>
              <a:ext uri="{FF2B5EF4-FFF2-40B4-BE49-F238E27FC236}">
                <a16:creationId xmlns:a16="http://schemas.microsoft.com/office/drawing/2014/main" id="{2D2004D8-F2BB-2679-8066-9BCA97897EED}"/>
              </a:ext>
            </a:extLst>
          </p:cNvPr>
          <p:cNvSpPr txBox="1"/>
          <p:nvPr/>
        </p:nvSpPr>
        <p:spPr>
          <a:xfrm>
            <a:off x="615194" y="2508371"/>
            <a:ext cx="7931717" cy="1200329"/>
          </a:xfrm>
          <a:prstGeom prst="rect">
            <a:avLst/>
          </a:prstGeom>
          <a:noFill/>
        </p:spPr>
        <p:txBody>
          <a:bodyPr wrap="square" rtlCol="0">
            <a:spAutoFit/>
          </a:bodyPr>
          <a:lstStyle/>
          <a:p>
            <a:pPr marL="342900" indent="-342900" algn="just">
              <a:buFont typeface="Arial" panose="020B0604020202020204" pitchFamily="34" charset="0"/>
              <a:buChar char="•"/>
            </a:pPr>
            <a:r>
              <a:rPr lang="es-MX" sz="2400" i="1" dirty="0">
                <a:latin typeface="Arial Narrow" panose="020B0606020202030204" pitchFamily="34" charset="0"/>
              </a:rPr>
              <a:t>Introduzca aquí brevemente sus conclusiones, mensaje final y agradecimientos</a:t>
            </a:r>
          </a:p>
          <a:p>
            <a:pPr algn="just"/>
            <a:endParaRPr lang="es-MX" sz="2400" dirty="0">
              <a:latin typeface="Arial Narrow" panose="020B0606020202030204" pitchFamily="34" charset="0"/>
            </a:endParaRPr>
          </a:p>
        </p:txBody>
      </p:sp>
    </p:spTree>
    <p:extLst>
      <p:ext uri="{BB962C8B-B14F-4D97-AF65-F5344CB8AC3E}">
        <p14:creationId xmlns:p14="http://schemas.microsoft.com/office/powerpoint/2010/main" val="155954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615194" y="1124774"/>
            <a:ext cx="7499164" cy="1077218"/>
          </a:xfrm>
          <a:prstGeom prst="rect">
            <a:avLst/>
          </a:prstGeom>
        </p:spPr>
        <p:txBody>
          <a:bodyPr wrap="square">
            <a:spAutoFit/>
          </a:bodyPr>
          <a:lstStyle/>
          <a:p>
            <a:r>
              <a:rPr lang="es-ES" sz="3200" b="1" dirty="0">
                <a:solidFill>
                  <a:schemeClr val="accent5">
                    <a:lumMod val="50000"/>
                  </a:schemeClr>
                </a:solidFill>
                <a:latin typeface="Arial Narrow" panose="020B0606020202030204" pitchFamily="34" charset="0"/>
              </a:rPr>
              <a:t>A. Diagnóstico estratégico y consistente de la Unidad Académica</a:t>
            </a:r>
            <a:endParaRPr lang="es-MX" sz="3200" b="1" dirty="0">
              <a:solidFill>
                <a:schemeClr val="accent5">
                  <a:lumMod val="50000"/>
                </a:schemeClr>
              </a:solidFill>
              <a:latin typeface="Arial Narrow" panose="020B0606020202030204" pitchFamily="34" charset="0"/>
            </a:endParaRPr>
          </a:p>
        </p:txBody>
      </p:sp>
      <p:sp>
        <p:nvSpPr>
          <p:cNvPr id="2" name="CuadroTexto 1"/>
          <p:cNvSpPr txBox="1"/>
          <p:nvPr/>
        </p:nvSpPr>
        <p:spPr>
          <a:xfrm>
            <a:off x="481844" y="2201992"/>
            <a:ext cx="7931717" cy="1938992"/>
          </a:xfrm>
          <a:prstGeom prst="rect">
            <a:avLst/>
          </a:prstGeom>
          <a:noFill/>
        </p:spPr>
        <p:txBody>
          <a:bodyPr wrap="square" rtlCol="0">
            <a:spAutoFit/>
          </a:bodyPr>
          <a:lstStyle/>
          <a:p>
            <a:pPr marL="342900" indent="-342900" algn="just">
              <a:buFont typeface="Arial" panose="020B0604020202020204" pitchFamily="34" charset="0"/>
              <a:buChar char="•"/>
            </a:pPr>
            <a:r>
              <a:rPr lang="es-MX" sz="2000" i="1" dirty="0">
                <a:latin typeface="Arial Narrow" panose="020B0606020202030204" pitchFamily="34" charset="0"/>
              </a:rPr>
              <a:t>Destaque los principales rubros del diagnóstico a presentar tales como antecedentes históricos, infraestructura física, equipamiento, espacios y programas de apoyo, indicadores académicos tales como eficiencia terminal, reprobación, deserción, así como certificaciones y acreditaciones recibidas, entre otros aspectos que considere pertinentes. Borre este texto indicativo.</a:t>
            </a:r>
          </a:p>
          <a:p>
            <a:pPr algn="just"/>
            <a:endParaRPr lang="es-MX" sz="2000" dirty="0">
              <a:latin typeface="Arial Narrow" panose="020B0606020202030204" pitchFamily="34" charset="0"/>
            </a:endParaRPr>
          </a:p>
        </p:txBody>
      </p:sp>
      <p:grpSp>
        <p:nvGrpSpPr>
          <p:cNvPr id="12" name="Grupo 11"/>
          <p:cNvGrpSpPr/>
          <p:nvPr/>
        </p:nvGrpSpPr>
        <p:grpSpPr>
          <a:xfrm>
            <a:off x="112542" y="6755"/>
            <a:ext cx="8885215" cy="973317"/>
            <a:chOff x="-348822" y="6755"/>
            <a:chExt cx="9346579" cy="973317"/>
          </a:xfrm>
        </p:grpSpPr>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15" name="Paralelogramo 14"/>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Paralelogramo 15"/>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Imagen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spTree>
    <p:extLst>
      <p:ext uri="{BB962C8B-B14F-4D97-AF65-F5344CB8AC3E}">
        <p14:creationId xmlns:p14="http://schemas.microsoft.com/office/powerpoint/2010/main" val="307213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615194" y="1124774"/>
            <a:ext cx="7499164" cy="1077218"/>
          </a:xfrm>
          <a:prstGeom prst="rect">
            <a:avLst/>
          </a:prstGeom>
        </p:spPr>
        <p:txBody>
          <a:bodyPr wrap="square">
            <a:spAutoFit/>
          </a:bodyPr>
          <a:lstStyle/>
          <a:p>
            <a:r>
              <a:rPr lang="es-ES" sz="3200" b="1" dirty="0">
                <a:solidFill>
                  <a:schemeClr val="accent5">
                    <a:lumMod val="50000"/>
                  </a:schemeClr>
                </a:solidFill>
                <a:latin typeface="Arial Narrow" panose="020B0606020202030204" pitchFamily="34" charset="0"/>
              </a:rPr>
              <a:t>A. Diagnóstico estratégico y consistente de la Unidad Académica</a:t>
            </a:r>
            <a:endParaRPr lang="es-MX" sz="3200" b="1" dirty="0">
              <a:solidFill>
                <a:schemeClr val="accent5">
                  <a:lumMod val="50000"/>
                </a:schemeClr>
              </a:solidFill>
              <a:latin typeface="Arial Narrow" panose="020B0606020202030204" pitchFamily="34" charset="0"/>
            </a:endParaRPr>
          </a:p>
        </p:txBody>
      </p:sp>
      <p:sp>
        <p:nvSpPr>
          <p:cNvPr id="2" name="CuadroTexto 1"/>
          <p:cNvSpPr txBox="1"/>
          <p:nvPr/>
        </p:nvSpPr>
        <p:spPr>
          <a:xfrm>
            <a:off x="481844" y="2201992"/>
            <a:ext cx="7931717" cy="2554545"/>
          </a:xfrm>
          <a:prstGeom prst="rect">
            <a:avLst/>
          </a:prstGeom>
          <a:noFill/>
        </p:spPr>
        <p:txBody>
          <a:bodyPr wrap="square" rtlCol="0">
            <a:spAutoFit/>
          </a:bodyPr>
          <a:lstStyle/>
          <a:p>
            <a:pPr marL="342900" indent="-342900" algn="just">
              <a:buFont typeface="Arial" panose="020B0604020202020204" pitchFamily="34" charset="0"/>
              <a:buChar char="•"/>
            </a:pPr>
            <a:r>
              <a:rPr lang="es-MX" sz="2000" i="1" dirty="0">
                <a:latin typeface="Arial Narrow" panose="020B0606020202030204" pitchFamily="34" charset="0"/>
              </a:rPr>
              <a:t>Use esta diapositiva para continuar con la información anterior. Puede borrarse de no requerirla. En caso necesario, puede duplicar esta diapositiva para ampliar la información de diagnóstico. No obstante, recuerde que esta es una </a:t>
            </a:r>
            <a:r>
              <a:rPr lang="es-MX" sz="2000" i="1" u="sng" dirty="0">
                <a:latin typeface="Arial Narrow" panose="020B0606020202030204" pitchFamily="34" charset="0"/>
              </a:rPr>
              <a:t>presentación ejecutiva</a:t>
            </a:r>
            <a:r>
              <a:rPr lang="es-MX" sz="2000" i="1" dirty="0">
                <a:latin typeface="Arial Narrow" panose="020B0606020202030204" pitchFamily="34" charset="0"/>
              </a:rPr>
              <a:t> para dirigir la atención a los puntos centrales de los aspectos que usted podrá abundar más de manera oral, y sin que le consuma demasiado tiempo del que tendrá disponible para su exposición. Borre este texto indicativo.</a:t>
            </a:r>
          </a:p>
          <a:p>
            <a:pPr algn="just"/>
            <a:endParaRPr lang="es-MX" sz="2000" dirty="0">
              <a:latin typeface="Arial Narrow" panose="020B0606020202030204" pitchFamily="34" charset="0"/>
            </a:endParaRPr>
          </a:p>
        </p:txBody>
      </p:sp>
      <p:grpSp>
        <p:nvGrpSpPr>
          <p:cNvPr id="12" name="Grupo 11"/>
          <p:cNvGrpSpPr/>
          <p:nvPr/>
        </p:nvGrpSpPr>
        <p:grpSpPr>
          <a:xfrm>
            <a:off x="112542" y="6755"/>
            <a:ext cx="8885215" cy="973317"/>
            <a:chOff x="-348822" y="6755"/>
            <a:chExt cx="9346579" cy="973317"/>
          </a:xfrm>
        </p:grpSpPr>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15" name="Paralelogramo 14"/>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Paralelogramo 15"/>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Imagen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spTree>
    <p:extLst>
      <p:ext uri="{BB962C8B-B14F-4D97-AF65-F5344CB8AC3E}">
        <p14:creationId xmlns:p14="http://schemas.microsoft.com/office/powerpoint/2010/main" val="3913986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822984" y="934661"/>
            <a:ext cx="7499164" cy="584775"/>
          </a:xfrm>
          <a:prstGeom prst="rect">
            <a:avLst/>
          </a:prstGeom>
        </p:spPr>
        <p:txBody>
          <a:bodyPr wrap="square">
            <a:spAutoFit/>
          </a:bodyPr>
          <a:lstStyle/>
          <a:p>
            <a:pPr algn="ctr"/>
            <a:r>
              <a:rPr lang="es-MX" sz="3200" b="1" dirty="0">
                <a:solidFill>
                  <a:schemeClr val="accent5">
                    <a:lumMod val="50000"/>
                  </a:schemeClr>
                </a:solidFill>
                <a:latin typeface="Arial Narrow" panose="020B0606020202030204" pitchFamily="34" charset="0"/>
              </a:rPr>
              <a:t>MATRÍCULA ESCOLAR</a:t>
            </a:r>
          </a:p>
        </p:txBody>
      </p:sp>
      <p:grpSp>
        <p:nvGrpSpPr>
          <p:cNvPr id="12" name="Grupo 11"/>
          <p:cNvGrpSpPr/>
          <p:nvPr/>
        </p:nvGrpSpPr>
        <p:grpSpPr>
          <a:xfrm>
            <a:off x="112542" y="6755"/>
            <a:ext cx="8885215" cy="973317"/>
            <a:chOff x="-348822" y="6755"/>
            <a:chExt cx="9346579" cy="973317"/>
          </a:xfrm>
        </p:grpSpPr>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15" name="Paralelogramo 14"/>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Paralelogramo 15"/>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Imagen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graphicFrame>
        <p:nvGraphicFramePr>
          <p:cNvPr id="2" name="Tabla 1"/>
          <p:cNvGraphicFramePr>
            <a:graphicFrameLocks noGrp="1"/>
          </p:cNvGraphicFramePr>
          <p:nvPr>
            <p:extLst>
              <p:ext uri="{D42A27DB-BD31-4B8C-83A1-F6EECF244321}">
                <p14:modId xmlns:p14="http://schemas.microsoft.com/office/powerpoint/2010/main" val="637893487"/>
              </p:ext>
            </p:extLst>
          </p:nvPr>
        </p:nvGraphicFramePr>
        <p:xfrm>
          <a:off x="709788" y="1636982"/>
          <a:ext cx="7727902" cy="3892683"/>
        </p:xfrm>
        <a:graphic>
          <a:graphicData uri="http://schemas.openxmlformats.org/drawingml/2006/table">
            <a:tbl>
              <a:tblPr firstRow="1" firstCol="1" bandRow="1">
                <a:tableStyleId>{5C22544A-7EE6-4342-B048-85BDC9FD1C3A}</a:tableStyleId>
              </a:tblPr>
              <a:tblGrid>
                <a:gridCol w="2576620">
                  <a:extLst>
                    <a:ext uri="{9D8B030D-6E8A-4147-A177-3AD203B41FA5}">
                      <a16:colId xmlns:a16="http://schemas.microsoft.com/office/drawing/2014/main" val="20000"/>
                    </a:ext>
                  </a:extLst>
                </a:gridCol>
                <a:gridCol w="1674891">
                  <a:extLst>
                    <a:ext uri="{9D8B030D-6E8A-4147-A177-3AD203B41FA5}">
                      <a16:colId xmlns:a16="http://schemas.microsoft.com/office/drawing/2014/main" val="20001"/>
                    </a:ext>
                  </a:extLst>
                </a:gridCol>
                <a:gridCol w="1692998">
                  <a:extLst>
                    <a:ext uri="{9D8B030D-6E8A-4147-A177-3AD203B41FA5}">
                      <a16:colId xmlns:a16="http://schemas.microsoft.com/office/drawing/2014/main" val="20002"/>
                    </a:ext>
                  </a:extLst>
                </a:gridCol>
                <a:gridCol w="1783393">
                  <a:extLst>
                    <a:ext uri="{9D8B030D-6E8A-4147-A177-3AD203B41FA5}">
                      <a16:colId xmlns:a16="http://schemas.microsoft.com/office/drawing/2014/main" val="20003"/>
                    </a:ext>
                  </a:extLst>
                </a:gridCol>
              </a:tblGrid>
              <a:tr h="391714">
                <a:tc>
                  <a:txBody>
                    <a:bodyPr/>
                    <a:lstStyle/>
                    <a:p>
                      <a:pPr algn="ctr">
                        <a:lnSpc>
                          <a:spcPct val="107000"/>
                        </a:lnSpc>
                        <a:spcAft>
                          <a:spcPts val="800"/>
                        </a:spcAft>
                      </a:pPr>
                      <a:r>
                        <a:rPr lang="es-MX" sz="2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PROGRAMA O GRADO</a:t>
                      </a: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7000"/>
                        </a:lnSpc>
                        <a:spcAft>
                          <a:spcPts val="800"/>
                        </a:spcAft>
                      </a:pPr>
                      <a:r>
                        <a:rPr lang="es-MX" sz="2000" dirty="0">
                          <a:solidFill>
                            <a:schemeClr val="bg1"/>
                          </a:solidFill>
                          <a:effectLst/>
                          <a:latin typeface="Arial Narrow" panose="020B0606020202030204" pitchFamily="34" charset="0"/>
                        </a:rPr>
                        <a:t>MODALIDAD</a:t>
                      </a:r>
                      <a:endParaRPr lang="es-MX" sz="2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7000"/>
                        </a:lnSpc>
                        <a:spcAft>
                          <a:spcPts val="800"/>
                        </a:spcAft>
                      </a:pPr>
                      <a:r>
                        <a:rPr lang="es-MX" sz="2000" dirty="0">
                          <a:solidFill>
                            <a:schemeClr val="bg1"/>
                          </a:solidFill>
                          <a:effectLst/>
                          <a:latin typeface="Arial Narrow" panose="020B0606020202030204" pitchFamily="34" charset="0"/>
                        </a:rPr>
                        <a:t>TURNO</a:t>
                      </a:r>
                      <a:endParaRPr lang="es-MX" sz="2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7000"/>
                        </a:lnSpc>
                        <a:spcAft>
                          <a:spcPts val="800"/>
                        </a:spcAft>
                      </a:pPr>
                      <a:r>
                        <a:rPr lang="es-MX" sz="2000" dirty="0">
                          <a:solidFill>
                            <a:schemeClr val="bg1"/>
                          </a:solidFill>
                          <a:effectLst/>
                          <a:latin typeface="Arial Narrow" panose="020B0606020202030204" pitchFamily="34" charset="0"/>
                        </a:rPr>
                        <a:t>TOTAL</a:t>
                      </a:r>
                      <a:endParaRPr lang="es-MX" sz="2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07455">
                <a:tc>
                  <a:txBody>
                    <a:bodyPr/>
                    <a:lstStyle/>
                    <a:p>
                      <a:pP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3675">
                <a:tc>
                  <a:txBody>
                    <a:bodyPr/>
                    <a:lstStyle/>
                    <a:p>
                      <a:pP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7455">
                <a:tc>
                  <a:txBody>
                    <a:bodyPr/>
                    <a:lstStyle/>
                    <a:p>
                      <a:pP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7455">
                <a:tc>
                  <a:txBody>
                    <a:bodyPr/>
                    <a:lstStyle/>
                    <a:p>
                      <a:pP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07455">
                <a:tc>
                  <a:txBody>
                    <a:bodyPr/>
                    <a:lstStyle/>
                    <a:p>
                      <a:pP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07455">
                <a:tc>
                  <a:txBody>
                    <a:bodyPr/>
                    <a:lstStyle/>
                    <a:p>
                      <a:pP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03022">
                <a:tc>
                  <a:txBody>
                    <a:bodyPr/>
                    <a:lstStyle/>
                    <a:p>
                      <a:pP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61206">
                <a:tc>
                  <a:txBody>
                    <a:bodyPr/>
                    <a:lstStyle/>
                    <a:p>
                      <a:pPr algn="r">
                        <a:lnSpc>
                          <a:spcPct val="107000"/>
                        </a:lnSpc>
                        <a:spcAft>
                          <a:spcPts val="800"/>
                        </a:spcAft>
                      </a:pPr>
                      <a:r>
                        <a:rPr lang="es-MX" sz="2000" b="1" dirty="0">
                          <a:solidFill>
                            <a:schemeClr val="tx1"/>
                          </a:solidFill>
                          <a:effectLst/>
                          <a:latin typeface="Arial Narrow" panose="020B0606020202030204" pitchFamily="34" charset="0"/>
                        </a:rPr>
                        <a:t>TOTAL</a:t>
                      </a:r>
                      <a:endParaRPr lang="es-MX"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800"/>
                        </a:spcAft>
                      </a:pPr>
                      <a:endParaRPr lang="es-MX"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800"/>
                        </a:spcAft>
                      </a:pPr>
                      <a:endParaRPr lang="es-MX"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800"/>
                        </a:spcAft>
                      </a:pPr>
                      <a:endParaRPr lang="es-MX"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bl>
          </a:graphicData>
        </a:graphic>
      </p:graphicFrame>
      <p:sp>
        <p:nvSpPr>
          <p:cNvPr id="4" name="CuadroTexto 3">
            <a:extLst>
              <a:ext uri="{FF2B5EF4-FFF2-40B4-BE49-F238E27FC236}">
                <a16:creationId xmlns:a16="http://schemas.microsoft.com/office/drawing/2014/main" id="{07EF4607-C521-550C-EECD-73DF81E21210}"/>
              </a:ext>
            </a:extLst>
          </p:cNvPr>
          <p:cNvSpPr txBox="1"/>
          <p:nvPr/>
        </p:nvSpPr>
        <p:spPr>
          <a:xfrm>
            <a:off x="822984" y="5655525"/>
            <a:ext cx="7614706" cy="307777"/>
          </a:xfrm>
          <a:prstGeom prst="rect">
            <a:avLst/>
          </a:prstGeom>
          <a:noFill/>
        </p:spPr>
        <p:txBody>
          <a:bodyPr wrap="square">
            <a:spAutoFit/>
          </a:bodyPr>
          <a:lstStyle/>
          <a:p>
            <a:r>
              <a:rPr lang="es-MX" sz="1400" dirty="0">
                <a:latin typeface="Arial Narrow" panose="020B0606020202030204" pitchFamily="34" charset="0"/>
                <a:cs typeface="Segoe UI Semibold" panose="020B0702040204020203" pitchFamily="34" charset="0"/>
              </a:rPr>
              <a:t>Fuente: </a:t>
            </a:r>
            <a:endParaRPr lang="es-MX" sz="1400" dirty="0"/>
          </a:p>
        </p:txBody>
      </p:sp>
    </p:spTree>
    <p:extLst>
      <p:ext uri="{BB962C8B-B14F-4D97-AF65-F5344CB8AC3E}">
        <p14:creationId xmlns:p14="http://schemas.microsoft.com/office/powerpoint/2010/main" val="1259094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98085" y="1008521"/>
            <a:ext cx="7554377" cy="584775"/>
          </a:xfrm>
          <a:prstGeom prst="rect">
            <a:avLst/>
          </a:prstGeom>
        </p:spPr>
        <p:txBody>
          <a:bodyPr wrap="none">
            <a:spAutoFit/>
          </a:bodyPr>
          <a:lstStyle/>
          <a:p>
            <a:pPr algn="ctr"/>
            <a:r>
              <a:rPr lang="es-ES" sz="3200" b="1" dirty="0">
                <a:latin typeface="Arial Narrow" panose="020B0606020202030204" pitchFamily="34" charset="0"/>
              </a:rPr>
              <a:t>MISIÓN Y VISIÓN DE LA UNIDAD ACADÉMICA</a:t>
            </a:r>
            <a:endParaRPr lang="es-MX" sz="3200" b="1" dirty="0">
              <a:latin typeface="Arial Narrow" panose="020B0606020202030204" pitchFamily="34" charset="0"/>
            </a:endParaRPr>
          </a:p>
        </p:txBody>
      </p:sp>
      <p:grpSp>
        <p:nvGrpSpPr>
          <p:cNvPr id="32" name="Grupo 31"/>
          <p:cNvGrpSpPr/>
          <p:nvPr/>
        </p:nvGrpSpPr>
        <p:grpSpPr>
          <a:xfrm>
            <a:off x="112542" y="6755"/>
            <a:ext cx="8885215" cy="973317"/>
            <a:chOff x="-348822" y="6755"/>
            <a:chExt cx="9346579" cy="973317"/>
          </a:xfrm>
        </p:grpSpPr>
        <p:pic>
          <p:nvPicPr>
            <p:cNvPr id="33" name="Imagen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34" name="Paralelogramo 33"/>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Paralelogramo 34"/>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6" name="Imagen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sp>
        <p:nvSpPr>
          <p:cNvPr id="2" name="CuadroTexto 1">
            <a:extLst>
              <a:ext uri="{FF2B5EF4-FFF2-40B4-BE49-F238E27FC236}">
                <a16:creationId xmlns:a16="http://schemas.microsoft.com/office/drawing/2014/main" id="{E1A53EA6-FA67-FF83-E316-3692E7F845A6}"/>
              </a:ext>
            </a:extLst>
          </p:cNvPr>
          <p:cNvSpPr txBox="1"/>
          <p:nvPr/>
        </p:nvSpPr>
        <p:spPr>
          <a:xfrm>
            <a:off x="615194" y="2508371"/>
            <a:ext cx="7931717" cy="1569660"/>
          </a:xfrm>
          <a:prstGeom prst="rect">
            <a:avLst/>
          </a:prstGeom>
          <a:noFill/>
        </p:spPr>
        <p:txBody>
          <a:bodyPr wrap="square" rtlCol="0">
            <a:spAutoFit/>
          </a:bodyPr>
          <a:lstStyle/>
          <a:p>
            <a:pPr marL="342900" indent="-342900" algn="just">
              <a:buFont typeface="Arial" panose="020B0604020202020204" pitchFamily="34" charset="0"/>
              <a:buChar char="•"/>
            </a:pPr>
            <a:r>
              <a:rPr lang="es-MX" sz="2400" b="1" dirty="0">
                <a:latin typeface="Arial Narrow" panose="020B0606020202030204" pitchFamily="34" charset="0"/>
              </a:rPr>
              <a:t>MISIÓN</a:t>
            </a:r>
            <a:r>
              <a:rPr lang="es-MX" sz="2400" dirty="0">
                <a:latin typeface="Arial Narrow" panose="020B0606020202030204" pitchFamily="34" charset="0"/>
              </a:rPr>
              <a:t>:</a:t>
            </a:r>
          </a:p>
          <a:p>
            <a:pPr algn="just"/>
            <a:endParaRPr lang="es-MX" sz="2400" b="1" dirty="0">
              <a:latin typeface="Arial Narrow" panose="020B0606020202030204" pitchFamily="34" charset="0"/>
            </a:endParaRPr>
          </a:p>
          <a:p>
            <a:pPr marL="342900" indent="-342900" algn="just">
              <a:buFont typeface="Arial" panose="020B0604020202020204" pitchFamily="34" charset="0"/>
              <a:buChar char="•"/>
            </a:pPr>
            <a:r>
              <a:rPr lang="es-MX" sz="2400" b="1" dirty="0">
                <a:latin typeface="Arial Narrow" panose="020B0606020202030204" pitchFamily="34" charset="0"/>
              </a:rPr>
              <a:t>VISIÓN</a:t>
            </a:r>
            <a:r>
              <a:rPr lang="es-MX" sz="2400" dirty="0">
                <a:latin typeface="Arial Narrow" panose="020B0606020202030204" pitchFamily="34" charset="0"/>
              </a:rPr>
              <a:t>:</a:t>
            </a:r>
          </a:p>
          <a:p>
            <a:pPr algn="just"/>
            <a:endParaRPr lang="es-MX" sz="2400" dirty="0">
              <a:latin typeface="Arial Narrow" panose="020B0606020202030204" pitchFamily="34" charset="0"/>
            </a:endParaRPr>
          </a:p>
        </p:txBody>
      </p:sp>
    </p:spTree>
    <p:extLst>
      <p:ext uri="{BB962C8B-B14F-4D97-AF65-F5344CB8AC3E}">
        <p14:creationId xmlns:p14="http://schemas.microsoft.com/office/powerpoint/2010/main" val="229386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56021" y="1016291"/>
            <a:ext cx="9674146" cy="523220"/>
          </a:xfrm>
          <a:prstGeom prst="rect">
            <a:avLst/>
          </a:prstGeom>
        </p:spPr>
        <p:txBody>
          <a:bodyPr wrap="square">
            <a:spAutoFit/>
          </a:bodyPr>
          <a:lstStyle/>
          <a:p>
            <a:pPr algn="ctr"/>
            <a:r>
              <a:rPr lang="es-MX" sz="2800" b="1" dirty="0">
                <a:latin typeface="Arial Narrow" panose="020B0606020202030204" pitchFamily="34" charset="0"/>
              </a:rPr>
              <a:t>PERSONAL ACADÉMICO, ADMINISTRATIVO Y DE CONFIANZA</a:t>
            </a:r>
          </a:p>
        </p:txBody>
      </p:sp>
      <p:grpSp>
        <p:nvGrpSpPr>
          <p:cNvPr id="32" name="Grupo 31"/>
          <p:cNvGrpSpPr/>
          <p:nvPr/>
        </p:nvGrpSpPr>
        <p:grpSpPr>
          <a:xfrm>
            <a:off x="112542" y="6755"/>
            <a:ext cx="8885215" cy="973317"/>
            <a:chOff x="-348822" y="6755"/>
            <a:chExt cx="9346579" cy="973317"/>
          </a:xfrm>
        </p:grpSpPr>
        <p:pic>
          <p:nvPicPr>
            <p:cNvPr id="33" name="Imagen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34" name="Paralelogramo 33"/>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Paralelogramo 34"/>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6" name="Imagen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graphicFrame>
        <p:nvGraphicFramePr>
          <p:cNvPr id="4" name="Tabla 4">
            <a:extLst>
              <a:ext uri="{FF2B5EF4-FFF2-40B4-BE49-F238E27FC236}">
                <a16:creationId xmlns:a16="http://schemas.microsoft.com/office/drawing/2014/main" id="{4DB325A1-77E8-DDF4-E55F-A43FC65D88A5}"/>
              </a:ext>
            </a:extLst>
          </p:cNvPr>
          <p:cNvGraphicFramePr>
            <a:graphicFrameLocks noGrp="1"/>
          </p:cNvGraphicFramePr>
          <p:nvPr>
            <p:extLst>
              <p:ext uri="{D42A27DB-BD31-4B8C-83A1-F6EECF244321}">
                <p14:modId xmlns:p14="http://schemas.microsoft.com/office/powerpoint/2010/main" val="471881039"/>
              </p:ext>
            </p:extLst>
          </p:nvPr>
        </p:nvGraphicFramePr>
        <p:xfrm>
          <a:off x="1533052" y="1673225"/>
          <a:ext cx="6096000" cy="25628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113731485"/>
                    </a:ext>
                  </a:extLst>
                </a:gridCol>
                <a:gridCol w="2032000">
                  <a:extLst>
                    <a:ext uri="{9D8B030D-6E8A-4147-A177-3AD203B41FA5}">
                      <a16:colId xmlns:a16="http://schemas.microsoft.com/office/drawing/2014/main" val="1432992309"/>
                    </a:ext>
                  </a:extLst>
                </a:gridCol>
                <a:gridCol w="2032000">
                  <a:extLst>
                    <a:ext uri="{9D8B030D-6E8A-4147-A177-3AD203B41FA5}">
                      <a16:colId xmlns:a16="http://schemas.microsoft.com/office/drawing/2014/main" val="765226022"/>
                    </a:ext>
                  </a:extLst>
                </a:gridCol>
              </a:tblGrid>
              <a:tr h="370840">
                <a:tc>
                  <a:txBody>
                    <a:bodyPr/>
                    <a:lstStyle/>
                    <a:p>
                      <a:pPr algn="ctr"/>
                      <a:r>
                        <a:rPr lang="es-MX" dirty="0"/>
                        <a:t>ACADÉMICOS</a:t>
                      </a:r>
                    </a:p>
                  </a:txBody>
                  <a:tcPr/>
                </a:tc>
                <a:tc>
                  <a:txBody>
                    <a:bodyPr/>
                    <a:lstStyle/>
                    <a:p>
                      <a:pPr algn="ctr"/>
                      <a:r>
                        <a:rPr lang="es-MX" dirty="0"/>
                        <a:t>ADMINISTRATIVOS</a:t>
                      </a:r>
                    </a:p>
                  </a:txBody>
                  <a:tcPr/>
                </a:tc>
                <a:tc>
                  <a:txBody>
                    <a:bodyPr/>
                    <a:lstStyle/>
                    <a:p>
                      <a:pPr algn="ctr"/>
                      <a:r>
                        <a:rPr lang="es-MX" dirty="0"/>
                        <a:t>DE CONFIANZA</a:t>
                      </a:r>
                    </a:p>
                  </a:txBody>
                  <a:tcPr/>
                </a:tc>
                <a:extLst>
                  <a:ext uri="{0D108BD9-81ED-4DB2-BD59-A6C34878D82A}">
                    <a16:rowId xmlns:a16="http://schemas.microsoft.com/office/drawing/2014/main" val="3174900012"/>
                  </a:ext>
                </a:extLst>
              </a:tr>
              <a:tr h="370840">
                <a:tc>
                  <a:txBody>
                    <a:bodyPr/>
                    <a:lstStyle/>
                    <a:p>
                      <a:r>
                        <a:rPr lang="es-MX" dirty="0"/>
                        <a:t>Tiempo completo:</a:t>
                      </a:r>
                    </a:p>
                  </a:txBody>
                  <a:tcPr/>
                </a:tc>
                <a:tc>
                  <a:txBody>
                    <a:bodyPr/>
                    <a:lstStyle/>
                    <a:p>
                      <a:r>
                        <a:rPr lang="es-MX" dirty="0"/>
                        <a:t>Mencione puestos y cantidades según corresponda</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dirty="0"/>
                        <a:t>Mencione puestos y cantidades según corresponda</a:t>
                      </a:r>
                    </a:p>
                  </a:txBody>
                  <a:tcPr/>
                </a:tc>
                <a:extLst>
                  <a:ext uri="{0D108BD9-81ED-4DB2-BD59-A6C34878D82A}">
                    <a16:rowId xmlns:a16="http://schemas.microsoft.com/office/drawing/2014/main" val="3267659171"/>
                  </a:ext>
                </a:extLst>
              </a:tr>
              <a:tr h="370840">
                <a:tc>
                  <a:txBody>
                    <a:bodyPr/>
                    <a:lstStyle/>
                    <a:p>
                      <a:r>
                        <a:rPr lang="es-MX" dirty="0"/>
                        <a:t>Medio tiempo:</a:t>
                      </a:r>
                    </a:p>
                  </a:txBody>
                  <a:tcPr/>
                </a:tc>
                <a:tc>
                  <a:txBody>
                    <a:bodyPr/>
                    <a:lstStyle/>
                    <a:p>
                      <a:endParaRPr lang="es-MX" dirty="0"/>
                    </a:p>
                  </a:txBody>
                  <a:tcPr/>
                </a:tc>
                <a:tc>
                  <a:txBody>
                    <a:bodyPr/>
                    <a:lstStyle/>
                    <a:p>
                      <a:endParaRPr lang="es-MX"/>
                    </a:p>
                  </a:txBody>
                  <a:tcPr/>
                </a:tc>
                <a:extLst>
                  <a:ext uri="{0D108BD9-81ED-4DB2-BD59-A6C34878D82A}">
                    <a16:rowId xmlns:a16="http://schemas.microsoft.com/office/drawing/2014/main" val="477609875"/>
                  </a:ext>
                </a:extLst>
              </a:tr>
              <a:tr h="370840">
                <a:tc>
                  <a:txBody>
                    <a:bodyPr/>
                    <a:lstStyle/>
                    <a:p>
                      <a:r>
                        <a:rPr lang="es-MX" dirty="0"/>
                        <a:t>Asignatura base:</a:t>
                      </a:r>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352774317"/>
                  </a:ext>
                </a:extLst>
              </a:tr>
              <a:tr h="370840">
                <a:tc>
                  <a:txBody>
                    <a:bodyPr/>
                    <a:lstStyle/>
                    <a:p>
                      <a:r>
                        <a:rPr lang="es-MX" dirty="0"/>
                        <a:t>Asignatura interino:</a:t>
                      </a:r>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1746998573"/>
                  </a:ext>
                </a:extLst>
              </a:tr>
              <a:tr h="370840">
                <a:tc>
                  <a:txBody>
                    <a:bodyPr/>
                    <a:lstStyle/>
                    <a:p>
                      <a:r>
                        <a:rPr lang="es-MX" dirty="0"/>
                        <a:t>Otros:</a:t>
                      </a:r>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2880646372"/>
                  </a:ext>
                </a:extLst>
              </a:tr>
            </a:tbl>
          </a:graphicData>
        </a:graphic>
      </p:graphicFrame>
      <p:graphicFrame>
        <p:nvGraphicFramePr>
          <p:cNvPr id="5" name="Tabla 5">
            <a:extLst>
              <a:ext uri="{FF2B5EF4-FFF2-40B4-BE49-F238E27FC236}">
                <a16:creationId xmlns:a16="http://schemas.microsoft.com/office/drawing/2014/main" id="{B9228054-7CA6-1C23-F338-04618B2D6A89}"/>
              </a:ext>
            </a:extLst>
          </p:cNvPr>
          <p:cNvGraphicFramePr>
            <a:graphicFrameLocks noGrp="1"/>
          </p:cNvGraphicFramePr>
          <p:nvPr>
            <p:extLst>
              <p:ext uri="{D42A27DB-BD31-4B8C-83A1-F6EECF244321}">
                <p14:modId xmlns:p14="http://schemas.microsoft.com/office/powerpoint/2010/main" val="2426392812"/>
              </p:ext>
            </p:extLst>
          </p:nvPr>
        </p:nvGraphicFramePr>
        <p:xfrm>
          <a:off x="1533052" y="4635500"/>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900609381"/>
                    </a:ext>
                  </a:extLst>
                </a:gridCol>
                <a:gridCol w="3048000">
                  <a:extLst>
                    <a:ext uri="{9D8B030D-6E8A-4147-A177-3AD203B41FA5}">
                      <a16:colId xmlns:a16="http://schemas.microsoft.com/office/drawing/2014/main" val="270581815"/>
                    </a:ext>
                  </a:extLst>
                </a:gridCol>
              </a:tblGrid>
              <a:tr h="370840">
                <a:tc gridSpan="2">
                  <a:txBody>
                    <a:bodyPr/>
                    <a:lstStyle/>
                    <a:p>
                      <a:pPr algn="ctr"/>
                      <a:r>
                        <a:rPr lang="es-MX" dirty="0"/>
                        <a:t>NIVEL DE HABILITACIÓN EN POSGRADO DEL PERSONAL ACADÉMICO</a:t>
                      </a:r>
                    </a:p>
                  </a:txBody>
                  <a:tcPr/>
                </a:tc>
                <a:tc hMerge="1">
                  <a:txBody>
                    <a:bodyPr/>
                    <a:lstStyle/>
                    <a:p>
                      <a:endParaRPr lang="es-MX" dirty="0"/>
                    </a:p>
                  </a:txBody>
                  <a:tcPr/>
                </a:tc>
                <a:extLst>
                  <a:ext uri="{0D108BD9-81ED-4DB2-BD59-A6C34878D82A}">
                    <a16:rowId xmlns:a16="http://schemas.microsoft.com/office/drawing/2014/main" val="1973532312"/>
                  </a:ext>
                </a:extLst>
              </a:tr>
              <a:tr h="370840">
                <a:tc>
                  <a:txBody>
                    <a:bodyPr/>
                    <a:lstStyle/>
                    <a:p>
                      <a:r>
                        <a:rPr lang="es-MX" dirty="0"/>
                        <a:t>Doctorado concluido:</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dirty="0"/>
                        <a:t>Doctorado en proceso:</a:t>
                      </a:r>
                    </a:p>
                  </a:txBody>
                  <a:tcPr/>
                </a:tc>
                <a:extLst>
                  <a:ext uri="{0D108BD9-81ED-4DB2-BD59-A6C34878D82A}">
                    <a16:rowId xmlns:a16="http://schemas.microsoft.com/office/drawing/2014/main" val="860506260"/>
                  </a:ext>
                </a:extLst>
              </a:tr>
              <a:tr h="370840">
                <a:tc>
                  <a:txBody>
                    <a:bodyPr/>
                    <a:lstStyle/>
                    <a:p>
                      <a:r>
                        <a:rPr lang="es-MX" dirty="0"/>
                        <a:t>Maestría concluida:</a:t>
                      </a:r>
                    </a:p>
                  </a:txBody>
                  <a:tcPr/>
                </a:tc>
                <a:tc>
                  <a:txBody>
                    <a:bodyPr/>
                    <a:lstStyle/>
                    <a:p>
                      <a:r>
                        <a:rPr lang="es-MX" dirty="0"/>
                        <a:t>Maestría en Proceso:</a:t>
                      </a:r>
                    </a:p>
                  </a:txBody>
                  <a:tcPr/>
                </a:tc>
                <a:extLst>
                  <a:ext uri="{0D108BD9-81ED-4DB2-BD59-A6C34878D82A}">
                    <a16:rowId xmlns:a16="http://schemas.microsoft.com/office/drawing/2014/main" val="379539451"/>
                  </a:ext>
                </a:extLst>
              </a:tr>
              <a:tr h="370840">
                <a:tc>
                  <a:txBody>
                    <a:bodyPr/>
                    <a:lstStyle/>
                    <a:p>
                      <a:r>
                        <a:rPr lang="es-MX" dirty="0"/>
                        <a:t>Especialidad concluida:</a:t>
                      </a:r>
                    </a:p>
                  </a:txBody>
                  <a:tcPr/>
                </a:tc>
                <a:tc>
                  <a:txBody>
                    <a:bodyPr/>
                    <a:lstStyle/>
                    <a:p>
                      <a:r>
                        <a:rPr lang="es-MX" dirty="0"/>
                        <a:t>Especialidad en proceso:</a:t>
                      </a:r>
                    </a:p>
                  </a:txBody>
                  <a:tcPr/>
                </a:tc>
                <a:extLst>
                  <a:ext uri="{0D108BD9-81ED-4DB2-BD59-A6C34878D82A}">
                    <a16:rowId xmlns:a16="http://schemas.microsoft.com/office/drawing/2014/main" val="2547447297"/>
                  </a:ext>
                </a:extLst>
              </a:tr>
            </a:tbl>
          </a:graphicData>
        </a:graphic>
      </p:graphicFrame>
      <p:sp>
        <p:nvSpPr>
          <p:cNvPr id="6" name="CuadroTexto 5">
            <a:extLst>
              <a:ext uri="{FF2B5EF4-FFF2-40B4-BE49-F238E27FC236}">
                <a16:creationId xmlns:a16="http://schemas.microsoft.com/office/drawing/2014/main" id="{5B956BB5-CBF9-F182-6341-A3F235047265}"/>
              </a:ext>
            </a:extLst>
          </p:cNvPr>
          <p:cNvSpPr txBox="1"/>
          <p:nvPr/>
        </p:nvSpPr>
        <p:spPr>
          <a:xfrm>
            <a:off x="1529294" y="6240141"/>
            <a:ext cx="7614706" cy="307777"/>
          </a:xfrm>
          <a:prstGeom prst="rect">
            <a:avLst/>
          </a:prstGeom>
          <a:noFill/>
        </p:spPr>
        <p:txBody>
          <a:bodyPr wrap="square">
            <a:spAutoFit/>
          </a:bodyPr>
          <a:lstStyle/>
          <a:p>
            <a:r>
              <a:rPr lang="es-MX" sz="1400" dirty="0">
                <a:latin typeface="Arial Narrow" panose="020B0606020202030204" pitchFamily="34" charset="0"/>
                <a:cs typeface="Segoe UI Semibold" panose="020B0702040204020203" pitchFamily="34" charset="0"/>
              </a:rPr>
              <a:t>Fuente: </a:t>
            </a:r>
            <a:endParaRPr lang="es-MX" sz="1400" dirty="0"/>
          </a:p>
        </p:txBody>
      </p:sp>
    </p:spTree>
    <p:extLst>
      <p:ext uri="{BB962C8B-B14F-4D97-AF65-F5344CB8AC3E}">
        <p14:creationId xmlns:p14="http://schemas.microsoft.com/office/powerpoint/2010/main" val="370301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822984" y="934661"/>
            <a:ext cx="7499164" cy="584775"/>
          </a:xfrm>
          <a:prstGeom prst="rect">
            <a:avLst/>
          </a:prstGeom>
        </p:spPr>
        <p:txBody>
          <a:bodyPr wrap="square">
            <a:spAutoFit/>
          </a:bodyPr>
          <a:lstStyle/>
          <a:p>
            <a:pPr algn="ctr"/>
            <a:r>
              <a:rPr lang="es-MX" sz="3200" b="1" dirty="0">
                <a:solidFill>
                  <a:schemeClr val="accent5">
                    <a:lumMod val="50000"/>
                  </a:schemeClr>
                </a:solidFill>
                <a:latin typeface="Arial Narrow" panose="020B0606020202030204" pitchFamily="34" charset="0"/>
              </a:rPr>
              <a:t>MATRIZ ESTRATÉGICA DAFO</a:t>
            </a:r>
          </a:p>
        </p:txBody>
      </p:sp>
      <p:grpSp>
        <p:nvGrpSpPr>
          <p:cNvPr id="12" name="Grupo 11"/>
          <p:cNvGrpSpPr/>
          <p:nvPr/>
        </p:nvGrpSpPr>
        <p:grpSpPr>
          <a:xfrm>
            <a:off x="112542" y="6755"/>
            <a:ext cx="8885215" cy="973317"/>
            <a:chOff x="-348822" y="6755"/>
            <a:chExt cx="9346579" cy="973317"/>
          </a:xfrm>
        </p:grpSpPr>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15" name="Paralelogramo 14"/>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Paralelogramo 15"/>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Imagen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graphicFrame>
        <p:nvGraphicFramePr>
          <p:cNvPr id="3" name="Tabla 5">
            <a:extLst>
              <a:ext uri="{FF2B5EF4-FFF2-40B4-BE49-F238E27FC236}">
                <a16:creationId xmlns:a16="http://schemas.microsoft.com/office/drawing/2014/main" id="{5809740A-9BA1-9190-00AF-EDC0323163FA}"/>
              </a:ext>
            </a:extLst>
          </p:cNvPr>
          <p:cNvGraphicFramePr>
            <a:graphicFrameLocks noGrp="1"/>
          </p:cNvGraphicFramePr>
          <p:nvPr>
            <p:extLst>
              <p:ext uri="{D42A27DB-BD31-4B8C-83A1-F6EECF244321}">
                <p14:modId xmlns:p14="http://schemas.microsoft.com/office/powerpoint/2010/main" val="444840142"/>
              </p:ext>
            </p:extLst>
          </p:nvPr>
        </p:nvGraphicFramePr>
        <p:xfrm>
          <a:off x="361950" y="1708137"/>
          <a:ext cx="8323824" cy="4816488"/>
        </p:xfrm>
        <a:graphic>
          <a:graphicData uri="http://schemas.openxmlformats.org/drawingml/2006/table">
            <a:tbl>
              <a:tblPr firstRow="1" bandRow="1">
                <a:tableStyleId>{5C22544A-7EE6-4342-B048-85BDC9FD1C3A}</a:tableStyleId>
              </a:tblPr>
              <a:tblGrid>
                <a:gridCol w="2080956">
                  <a:extLst>
                    <a:ext uri="{9D8B030D-6E8A-4147-A177-3AD203B41FA5}">
                      <a16:colId xmlns:a16="http://schemas.microsoft.com/office/drawing/2014/main" val="3570347169"/>
                    </a:ext>
                  </a:extLst>
                </a:gridCol>
                <a:gridCol w="2080956">
                  <a:extLst>
                    <a:ext uri="{9D8B030D-6E8A-4147-A177-3AD203B41FA5}">
                      <a16:colId xmlns:a16="http://schemas.microsoft.com/office/drawing/2014/main" val="3869325479"/>
                    </a:ext>
                  </a:extLst>
                </a:gridCol>
                <a:gridCol w="2080956">
                  <a:extLst>
                    <a:ext uri="{9D8B030D-6E8A-4147-A177-3AD203B41FA5}">
                      <a16:colId xmlns:a16="http://schemas.microsoft.com/office/drawing/2014/main" val="2594417612"/>
                    </a:ext>
                  </a:extLst>
                </a:gridCol>
                <a:gridCol w="2080956">
                  <a:extLst>
                    <a:ext uri="{9D8B030D-6E8A-4147-A177-3AD203B41FA5}">
                      <a16:colId xmlns:a16="http://schemas.microsoft.com/office/drawing/2014/main" val="3167617894"/>
                    </a:ext>
                  </a:extLst>
                </a:gridCol>
              </a:tblGrid>
              <a:tr h="602061">
                <a:tc>
                  <a:txBody>
                    <a:bodyPr/>
                    <a:lstStyle/>
                    <a:p>
                      <a:pPr algn="ctr"/>
                      <a:r>
                        <a:rPr lang="es-MX" sz="1600" dirty="0"/>
                        <a:t>DEBILIDADES</a:t>
                      </a:r>
                    </a:p>
                  </a:txBody>
                  <a:tcPr marL="108527" marR="108527" marT="54263" marB="54263"/>
                </a:tc>
                <a:tc>
                  <a:txBody>
                    <a:bodyPr/>
                    <a:lstStyle/>
                    <a:p>
                      <a:pPr algn="ctr"/>
                      <a:r>
                        <a:rPr lang="es-MX" sz="1600" dirty="0"/>
                        <a:t>AMENAZAS</a:t>
                      </a:r>
                    </a:p>
                  </a:txBody>
                  <a:tcPr marL="108527" marR="108527" marT="54263" marB="54263"/>
                </a:tc>
                <a:tc>
                  <a:txBody>
                    <a:bodyPr/>
                    <a:lstStyle/>
                    <a:p>
                      <a:pPr algn="ctr"/>
                      <a:r>
                        <a:rPr lang="es-MX" sz="1600" dirty="0"/>
                        <a:t>FORTALEZAS</a:t>
                      </a:r>
                    </a:p>
                  </a:txBody>
                  <a:tcPr marL="108527" marR="108527" marT="54263" marB="54263"/>
                </a:tc>
                <a:tc>
                  <a:txBody>
                    <a:bodyPr/>
                    <a:lstStyle/>
                    <a:p>
                      <a:pPr algn="ctr"/>
                      <a:r>
                        <a:rPr lang="es-MX" sz="1600" dirty="0"/>
                        <a:t>OPORTUNIDADES</a:t>
                      </a:r>
                    </a:p>
                  </a:txBody>
                  <a:tcPr marL="108527" marR="108527" marT="54263" marB="54263"/>
                </a:tc>
                <a:extLst>
                  <a:ext uri="{0D108BD9-81ED-4DB2-BD59-A6C34878D82A}">
                    <a16:rowId xmlns:a16="http://schemas.microsoft.com/office/drawing/2014/main" val="385009036"/>
                  </a:ext>
                </a:extLst>
              </a:tr>
              <a:tr h="602061">
                <a:tc>
                  <a:txBody>
                    <a:bodyPr/>
                    <a:lstStyle/>
                    <a:p>
                      <a:endParaRPr lang="es-MX" sz="1600" dirty="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extLst>
                  <a:ext uri="{0D108BD9-81ED-4DB2-BD59-A6C34878D82A}">
                    <a16:rowId xmlns:a16="http://schemas.microsoft.com/office/drawing/2014/main" val="200473787"/>
                  </a:ext>
                </a:extLst>
              </a:tr>
              <a:tr h="602061">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extLst>
                  <a:ext uri="{0D108BD9-81ED-4DB2-BD59-A6C34878D82A}">
                    <a16:rowId xmlns:a16="http://schemas.microsoft.com/office/drawing/2014/main" val="1703983392"/>
                  </a:ext>
                </a:extLst>
              </a:tr>
              <a:tr h="602061">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extLst>
                  <a:ext uri="{0D108BD9-81ED-4DB2-BD59-A6C34878D82A}">
                    <a16:rowId xmlns:a16="http://schemas.microsoft.com/office/drawing/2014/main" val="4251215489"/>
                  </a:ext>
                </a:extLst>
              </a:tr>
              <a:tr h="602061">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extLst>
                  <a:ext uri="{0D108BD9-81ED-4DB2-BD59-A6C34878D82A}">
                    <a16:rowId xmlns:a16="http://schemas.microsoft.com/office/drawing/2014/main" val="2951846302"/>
                  </a:ext>
                </a:extLst>
              </a:tr>
              <a:tr h="602061">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extLst>
                  <a:ext uri="{0D108BD9-81ED-4DB2-BD59-A6C34878D82A}">
                    <a16:rowId xmlns:a16="http://schemas.microsoft.com/office/drawing/2014/main" val="3201237063"/>
                  </a:ext>
                </a:extLst>
              </a:tr>
              <a:tr h="602061">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extLst>
                  <a:ext uri="{0D108BD9-81ED-4DB2-BD59-A6C34878D82A}">
                    <a16:rowId xmlns:a16="http://schemas.microsoft.com/office/drawing/2014/main" val="1432420299"/>
                  </a:ext>
                </a:extLst>
              </a:tr>
              <a:tr h="602061">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a:p>
                  </a:txBody>
                  <a:tcPr marL="108527" marR="108527" marT="54263" marB="54263"/>
                </a:tc>
                <a:tc>
                  <a:txBody>
                    <a:bodyPr/>
                    <a:lstStyle/>
                    <a:p>
                      <a:endParaRPr lang="es-MX" sz="1600" dirty="0"/>
                    </a:p>
                  </a:txBody>
                  <a:tcPr marL="108527" marR="108527" marT="54263" marB="54263"/>
                </a:tc>
                <a:extLst>
                  <a:ext uri="{0D108BD9-81ED-4DB2-BD59-A6C34878D82A}">
                    <a16:rowId xmlns:a16="http://schemas.microsoft.com/office/drawing/2014/main" val="4010508941"/>
                  </a:ext>
                </a:extLst>
              </a:tr>
            </a:tbl>
          </a:graphicData>
        </a:graphic>
      </p:graphicFrame>
    </p:spTree>
    <p:extLst>
      <p:ext uri="{BB962C8B-B14F-4D97-AF65-F5344CB8AC3E}">
        <p14:creationId xmlns:p14="http://schemas.microsoft.com/office/powerpoint/2010/main" val="1707399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71649" y="1008521"/>
            <a:ext cx="8607228" cy="523220"/>
          </a:xfrm>
          <a:prstGeom prst="rect">
            <a:avLst/>
          </a:prstGeom>
        </p:spPr>
        <p:txBody>
          <a:bodyPr wrap="none">
            <a:spAutoFit/>
          </a:bodyPr>
          <a:lstStyle/>
          <a:p>
            <a:pPr algn="ctr"/>
            <a:r>
              <a:rPr lang="es-ES" sz="2800" b="1" dirty="0">
                <a:latin typeface="Arial Narrow" panose="020B0606020202030204" pitchFamily="34" charset="0"/>
              </a:rPr>
              <a:t>B. OBJETIVOS Y METAS DE DESARROLLO INSTITUCIONAL</a:t>
            </a:r>
            <a:endParaRPr lang="es-MX" sz="2800" b="1" dirty="0">
              <a:latin typeface="Arial Narrow" panose="020B0606020202030204" pitchFamily="34" charset="0"/>
            </a:endParaRPr>
          </a:p>
        </p:txBody>
      </p:sp>
      <p:grpSp>
        <p:nvGrpSpPr>
          <p:cNvPr id="32" name="Grupo 31"/>
          <p:cNvGrpSpPr/>
          <p:nvPr/>
        </p:nvGrpSpPr>
        <p:grpSpPr>
          <a:xfrm>
            <a:off x="112542" y="6755"/>
            <a:ext cx="8885215" cy="973317"/>
            <a:chOff x="-348822" y="6755"/>
            <a:chExt cx="9346579" cy="973317"/>
          </a:xfrm>
        </p:grpSpPr>
        <p:pic>
          <p:nvPicPr>
            <p:cNvPr id="33" name="Imagen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34" name="Paralelogramo 33"/>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Paralelogramo 34"/>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6" name="Imagen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sp>
        <p:nvSpPr>
          <p:cNvPr id="2" name="CuadroTexto 1">
            <a:extLst>
              <a:ext uri="{FF2B5EF4-FFF2-40B4-BE49-F238E27FC236}">
                <a16:creationId xmlns:a16="http://schemas.microsoft.com/office/drawing/2014/main" id="{560D70A0-4509-57E2-50D1-12E0F5F99B3D}"/>
              </a:ext>
            </a:extLst>
          </p:cNvPr>
          <p:cNvSpPr txBox="1"/>
          <p:nvPr/>
        </p:nvSpPr>
        <p:spPr>
          <a:xfrm>
            <a:off x="271649" y="1698746"/>
            <a:ext cx="7931717" cy="3785652"/>
          </a:xfrm>
          <a:prstGeom prst="rect">
            <a:avLst/>
          </a:prstGeom>
          <a:noFill/>
        </p:spPr>
        <p:txBody>
          <a:bodyPr wrap="square" rtlCol="0">
            <a:spAutoFit/>
          </a:bodyPr>
          <a:lstStyle/>
          <a:p>
            <a:pPr algn="just"/>
            <a:r>
              <a:rPr lang="es-MX" sz="2000" dirty="0">
                <a:latin typeface="Arial Narrow" panose="020B0606020202030204" pitchFamily="34" charset="0"/>
              </a:rPr>
              <a:t>OBJETIVO 1:</a:t>
            </a:r>
          </a:p>
          <a:p>
            <a:pPr algn="just"/>
            <a:r>
              <a:rPr lang="es-MX" sz="2000" dirty="0">
                <a:latin typeface="Arial Narrow" panose="020B0606020202030204" pitchFamily="34" charset="0"/>
              </a:rPr>
              <a:t>META 1:</a:t>
            </a:r>
          </a:p>
          <a:p>
            <a:pPr algn="just"/>
            <a:endParaRPr lang="es-MX" sz="2000" dirty="0">
              <a:latin typeface="Arial Narrow" panose="020B0606020202030204" pitchFamily="34" charset="0"/>
            </a:endParaRPr>
          </a:p>
          <a:p>
            <a:pPr algn="just"/>
            <a:r>
              <a:rPr lang="es-MX" sz="2000" dirty="0">
                <a:latin typeface="Arial Narrow" panose="020B0606020202030204" pitchFamily="34" charset="0"/>
              </a:rPr>
              <a:t>OBJETIVO 2:</a:t>
            </a:r>
          </a:p>
          <a:p>
            <a:pPr algn="just"/>
            <a:r>
              <a:rPr lang="es-MX" sz="2000" dirty="0">
                <a:latin typeface="Arial Narrow" panose="020B0606020202030204" pitchFamily="34" charset="0"/>
              </a:rPr>
              <a:t>META 2:</a:t>
            </a:r>
          </a:p>
          <a:p>
            <a:pPr algn="just"/>
            <a:endParaRPr lang="es-MX" sz="2000" dirty="0">
              <a:latin typeface="Arial Narrow" panose="020B0606020202030204" pitchFamily="34" charset="0"/>
            </a:endParaRPr>
          </a:p>
          <a:p>
            <a:pPr algn="just"/>
            <a:r>
              <a:rPr lang="es-MX" sz="2000" dirty="0">
                <a:latin typeface="Arial Narrow" panose="020B0606020202030204" pitchFamily="34" charset="0"/>
              </a:rPr>
              <a:t>OBJETIVO 3:</a:t>
            </a:r>
          </a:p>
          <a:p>
            <a:pPr algn="just"/>
            <a:r>
              <a:rPr lang="es-MX" sz="2000" dirty="0">
                <a:latin typeface="Arial Narrow" panose="020B0606020202030204" pitchFamily="34" charset="0"/>
              </a:rPr>
              <a:t>META 3:</a:t>
            </a:r>
          </a:p>
          <a:p>
            <a:pPr algn="just"/>
            <a:endParaRPr lang="es-MX" sz="2000" dirty="0">
              <a:latin typeface="Arial Narrow" panose="020B0606020202030204" pitchFamily="34" charset="0"/>
            </a:endParaRPr>
          </a:p>
          <a:p>
            <a:pPr algn="just"/>
            <a:r>
              <a:rPr lang="es-MX" sz="2000" dirty="0">
                <a:latin typeface="Arial Narrow" panose="020B0606020202030204" pitchFamily="34" charset="0"/>
              </a:rPr>
              <a:t>OBJETIVO 4:</a:t>
            </a:r>
          </a:p>
          <a:p>
            <a:pPr algn="just"/>
            <a:r>
              <a:rPr lang="es-MX" sz="2000" dirty="0">
                <a:latin typeface="Arial Narrow" panose="020B0606020202030204" pitchFamily="34" charset="0"/>
              </a:rPr>
              <a:t>META 4:</a:t>
            </a:r>
          </a:p>
          <a:p>
            <a:pPr algn="just"/>
            <a:endParaRPr lang="es-MX" sz="2000" dirty="0">
              <a:latin typeface="Arial Narrow" panose="020B0606020202030204" pitchFamily="34" charset="0"/>
            </a:endParaRPr>
          </a:p>
        </p:txBody>
      </p:sp>
      <p:sp>
        <p:nvSpPr>
          <p:cNvPr id="4" name="CuadroTexto 3">
            <a:extLst>
              <a:ext uri="{FF2B5EF4-FFF2-40B4-BE49-F238E27FC236}">
                <a16:creationId xmlns:a16="http://schemas.microsoft.com/office/drawing/2014/main" id="{651F0C2D-C06D-3682-36F5-4E9892601DDF}"/>
              </a:ext>
            </a:extLst>
          </p:cNvPr>
          <p:cNvSpPr txBox="1"/>
          <p:nvPr/>
        </p:nvSpPr>
        <p:spPr>
          <a:xfrm>
            <a:off x="789001" y="6577807"/>
            <a:ext cx="7987892" cy="307777"/>
          </a:xfrm>
          <a:prstGeom prst="rect">
            <a:avLst/>
          </a:prstGeom>
          <a:noFill/>
        </p:spPr>
        <p:txBody>
          <a:bodyPr wrap="none" rtlCol="0">
            <a:spAutoFit/>
          </a:bodyPr>
          <a:lstStyle/>
          <a:p>
            <a:r>
              <a:rPr lang="es-MX" sz="1400" i="1" dirty="0"/>
              <a:t>Nota: de requerir más diapositivas de este tipo, puede duplicarla para continuar este rubro y borre este texto</a:t>
            </a:r>
          </a:p>
        </p:txBody>
      </p:sp>
    </p:spTree>
    <p:extLst>
      <p:ext uri="{BB962C8B-B14F-4D97-AF65-F5344CB8AC3E}">
        <p14:creationId xmlns:p14="http://schemas.microsoft.com/office/powerpoint/2010/main" val="121512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99065" y="1008521"/>
            <a:ext cx="8752396" cy="400110"/>
          </a:xfrm>
          <a:prstGeom prst="rect">
            <a:avLst/>
          </a:prstGeom>
        </p:spPr>
        <p:txBody>
          <a:bodyPr wrap="none">
            <a:spAutoFit/>
          </a:bodyPr>
          <a:lstStyle/>
          <a:p>
            <a:pPr algn="ctr"/>
            <a:r>
              <a:rPr lang="es-ES" sz="2000" b="1" dirty="0">
                <a:latin typeface="Arial Narrow" panose="020B0606020202030204" pitchFamily="34" charset="0"/>
              </a:rPr>
              <a:t>C. PROPUESTAS GENERALES DE PROGRAMAS, PROYECTOS Y LÍNEAS DE ACCIÓN</a:t>
            </a:r>
            <a:endParaRPr lang="es-MX" sz="2000" b="1" dirty="0">
              <a:latin typeface="Arial Narrow" panose="020B0606020202030204" pitchFamily="34" charset="0"/>
            </a:endParaRPr>
          </a:p>
        </p:txBody>
      </p:sp>
      <p:grpSp>
        <p:nvGrpSpPr>
          <p:cNvPr id="32" name="Grupo 31"/>
          <p:cNvGrpSpPr/>
          <p:nvPr/>
        </p:nvGrpSpPr>
        <p:grpSpPr>
          <a:xfrm>
            <a:off x="112542" y="6755"/>
            <a:ext cx="8885215" cy="973317"/>
            <a:chOff x="-348822" y="6755"/>
            <a:chExt cx="9346579" cy="973317"/>
          </a:xfrm>
        </p:grpSpPr>
        <p:pic>
          <p:nvPicPr>
            <p:cNvPr id="33" name="Imagen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620" y="194261"/>
              <a:ext cx="869137" cy="551698"/>
            </a:xfrm>
            <a:prstGeom prst="rect">
              <a:avLst/>
            </a:prstGeom>
          </p:spPr>
        </p:pic>
        <p:sp>
          <p:nvSpPr>
            <p:cNvPr id="34" name="Paralelogramo 33"/>
            <p:cNvSpPr/>
            <p:nvPr/>
          </p:nvSpPr>
          <p:spPr>
            <a:xfrm>
              <a:off x="-348822" y="180975"/>
              <a:ext cx="8378680" cy="564984"/>
            </a:xfrm>
            <a:prstGeom prst="parallelogram">
              <a:avLst>
                <a:gd name="adj" fmla="val 29659"/>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Paralelogramo 34"/>
            <p:cNvSpPr/>
            <p:nvPr/>
          </p:nvSpPr>
          <p:spPr>
            <a:xfrm>
              <a:off x="260390" y="6755"/>
              <a:ext cx="966173" cy="973317"/>
            </a:xfrm>
            <a:prstGeom prst="parallelogram">
              <a:avLst>
                <a:gd name="adj" fmla="val 17872"/>
              </a:avLst>
            </a:prstGeom>
            <a:solidFill>
              <a:schemeClr val="bg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6" name="Imagen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77" y="94275"/>
              <a:ext cx="585803" cy="756412"/>
            </a:xfrm>
            <a:prstGeom prst="rect">
              <a:avLst/>
            </a:prstGeom>
          </p:spPr>
        </p:pic>
      </p:grpSp>
      <p:sp>
        <p:nvSpPr>
          <p:cNvPr id="2" name="CuadroTexto 1">
            <a:extLst>
              <a:ext uri="{FF2B5EF4-FFF2-40B4-BE49-F238E27FC236}">
                <a16:creationId xmlns:a16="http://schemas.microsoft.com/office/drawing/2014/main" id="{560D70A0-4509-57E2-50D1-12E0F5F99B3D}"/>
              </a:ext>
            </a:extLst>
          </p:cNvPr>
          <p:cNvSpPr txBox="1"/>
          <p:nvPr/>
        </p:nvSpPr>
        <p:spPr>
          <a:xfrm>
            <a:off x="271649" y="1698746"/>
            <a:ext cx="7931717" cy="400110"/>
          </a:xfrm>
          <a:prstGeom prst="rect">
            <a:avLst/>
          </a:prstGeom>
          <a:noFill/>
        </p:spPr>
        <p:txBody>
          <a:bodyPr wrap="square" rtlCol="0">
            <a:spAutoFit/>
          </a:bodyPr>
          <a:lstStyle/>
          <a:p>
            <a:pPr algn="just"/>
            <a:r>
              <a:rPr lang="es-MX" sz="2000" b="1" dirty="0">
                <a:latin typeface="Arial Narrow" panose="020B0606020202030204" pitchFamily="34" charset="0"/>
              </a:rPr>
              <a:t>I. ACADÉMICAS</a:t>
            </a:r>
          </a:p>
        </p:txBody>
      </p:sp>
      <p:graphicFrame>
        <p:nvGraphicFramePr>
          <p:cNvPr id="4" name="Tabla 4">
            <a:extLst>
              <a:ext uri="{FF2B5EF4-FFF2-40B4-BE49-F238E27FC236}">
                <a16:creationId xmlns:a16="http://schemas.microsoft.com/office/drawing/2014/main" id="{DE9839C5-A2A7-BC6F-95A5-D671125BB49B}"/>
              </a:ext>
            </a:extLst>
          </p:cNvPr>
          <p:cNvGraphicFramePr>
            <a:graphicFrameLocks noGrp="1"/>
          </p:cNvGraphicFramePr>
          <p:nvPr>
            <p:extLst>
              <p:ext uri="{D42A27DB-BD31-4B8C-83A1-F6EECF244321}">
                <p14:modId xmlns:p14="http://schemas.microsoft.com/office/powerpoint/2010/main" val="3125250704"/>
              </p:ext>
            </p:extLst>
          </p:nvPr>
        </p:nvGraphicFramePr>
        <p:xfrm>
          <a:off x="380999" y="2098856"/>
          <a:ext cx="8491350" cy="4359096"/>
        </p:xfrm>
        <a:graphic>
          <a:graphicData uri="http://schemas.openxmlformats.org/drawingml/2006/table">
            <a:tbl>
              <a:tblPr firstRow="1" bandRow="1">
                <a:tableStyleId>{5C22544A-7EE6-4342-B048-85BDC9FD1C3A}</a:tableStyleId>
              </a:tblPr>
              <a:tblGrid>
                <a:gridCol w="2830450">
                  <a:extLst>
                    <a:ext uri="{9D8B030D-6E8A-4147-A177-3AD203B41FA5}">
                      <a16:colId xmlns:a16="http://schemas.microsoft.com/office/drawing/2014/main" val="1925521706"/>
                    </a:ext>
                  </a:extLst>
                </a:gridCol>
                <a:gridCol w="2830450">
                  <a:extLst>
                    <a:ext uri="{9D8B030D-6E8A-4147-A177-3AD203B41FA5}">
                      <a16:colId xmlns:a16="http://schemas.microsoft.com/office/drawing/2014/main" val="956171618"/>
                    </a:ext>
                  </a:extLst>
                </a:gridCol>
                <a:gridCol w="2830450">
                  <a:extLst>
                    <a:ext uri="{9D8B030D-6E8A-4147-A177-3AD203B41FA5}">
                      <a16:colId xmlns:a16="http://schemas.microsoft.com/office/drawing/2014/main" val="2977832444"/>
                    </a:ext>
                  </a:extLst>
                </a:gridCol>
              </a:tblGrid>
              <a:tr h="544887">
                <a:tc>
                  <a:txBody>
                    <a:bodyPr/>
                    <a:lstStyle/>
                    <a:p>
                      <a:pPr algn="ctr"/>
                      <a:r>
                        <a:rPr lang="es-MX" sz="1800" dirty="0"/>
                        <a:t>PROGRAMAS</a:t>
                      </a:r>
                    </a:p>
                  </a:txBody>
                  <a:tcPr/>
                </a:tc>
                <a:tc>
                  <a:txBody>
                    <a:bodyPr/>
                    <a:lstStyle/>
                    <a:p>
                      <a:pPr algn="ctr"/>
                      <a:r>
                        <a:rPr lang="es-MX" sz="1800" dirty="0"/>
                        <a:t>PROYECTOS</a:t>
                      </a:r>
                    </a:p>
                  </a:txBody>
                  <a:tcPr/>
                </a:tc>
                <a:tc>
                  <a:txBody>
                    <a:bodyPr/>
                    <a:lstStyle/>
                    <a:p>
                      <a:pPr algn="ctr"/>
                      <a:r>
                        <a:rPr lang="es-MX" sz="1800" dirty="0"/>
                        <a:t>LÍNEAS DE ACCIÓN</a:t>
                      </a:r>
                    </a:p>
                  </a:txBody>
                  <a:tcPr/>
                </a:tc>
                <a:extLst>
                  <a:ext uri="{0D108BD9-81ED-4DB2-BD59-A6C34878D82A}">
                    <a16:rowId xmlns:a16="http://schemas.microsoft.com/office/drawing/2014/main" val="2395256361"/>
                  </a:ext>
                </a:extLst>
              </a:tr>
              <a:tr h="544887">
                <a:tc>
                  <a:txBody>
                    <a:bodyPr/>
                    <a:lstStyle/>
                    <a:p>
                      <a:endParaRPr lang="es-MX"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1518737549"/>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2598387476"/>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290232227"/>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3064781778"/>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517672016"/>
                  </a:ext>
                </a:extLst>
              </a:tr>
              <a:tr h="544887">
                <a:tc>
                  <a:txBody>
                    <a:bodyPr/>
                    <a:lstStyle/>
                    <a:p>
                      <a:endParaRPr lang="es-MX"/>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3428194795"/>
                  </a:ext>
                </a:extLst>
              </a:tr>
              <a:tr h="544887">
                <a:tc>
                  <a:txBody>
                    <a:bodyPr/>
                    <a:lstStyle/>
                    <a:p>
                      <a:endParaRPr lang="es-MX" dirty="0"/>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3010227973"/>
                  </a:ext>
                </a:extLst>
              </a:tr>
            </a:tbl>
          </a:graphicData>
        </a:graphic>
      </p:graphicFrame>
      <p:sp>
        <p:nvSpPr>
          <p:cNvPr id="5" name="CuadroTexto 4">
            <a:extLst>
              <a:ext uri="{FF2B5EF4-FFF2-40B4-BE49-F238E27FC236}">
                <a16:creationId xmlns:a16="http://schemas.microsoft.com/office/drawing/2014/main" id="{6B5F9D50-17B7-AB9A-BAFD-CD119B60399E}"/>
              </a:ext>
            </a:extLst>
          </p:cNvPr>
          <p:cNvSpPr txBox="1"/>
          <p:nvPr/>
        </p:nvSpPr>
        <p:spPr>
          <a:xfrm>
            <a:off x="789001" y="6577807"/>
            <a:ext cx="7987892" cy="307777"/>
          </a:xfrm>
          <a:prstGeom prst="rect">
            <a:avLst/>
          </a:prstGeom>
          <a:noFill/>
        </p:spPr>
        <p:txBody>
          <a:bodyPr wrap="none" rtlCol="0">
            <a:spAutoFit/>
          </a:bodyPr>
          <a:lstStyle/>
          <a:p>
            <a:r>
              <a:rPr lang="es-MX" sz="1400" i="1" dirty="0"/>
              <a:t>Nota: de requerir más diapositivas de este tipo, puede duplicarla para continuar este rubro y borre este texto</a:t>
            </a:r>
          </a:p>
        </p:txBody>
      </p:sp>
    </p:spTree>
    <p:extLst>
      <p:ext uri="{BB962C8B-B14F-4D97-AF65-F5344CB8AC3E}">
        <p14:creationId xmlns:p14="http://schemas.microsoft.com/office/powerpoint/2010/main" val="146522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63220</TotalTime>
  <Words>460</Words>
  <Application>Microsoft Office PowerPoint</Application>
  <PresentationFormat>Presentación en pantalla (4:3)</PresentationFormat>
  <Paragraphs>78</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Arial Narrow</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FORMATO DE PRESENTACIÓN PDI DE UNIDAD ACADÉMICA</dc:title>
  <dc:creator/>
  <cp:lastModifiedBy>Martin Pastor Angulo</cp:lastModifiedBy>
  <cp:revision>365</cp:revision>
  <cp:lastPrinted>2022-08-18T19:48:36Z</cp:lastPrinted>
  <dcterms:created xsi:type="dcterms:W3CDTF">2016-08-17T03:39:55Z</dcterms:created>
  <dcterms:modified xsi:type="dcterms:W3CDTF">2023-09-05T03:57:19Z</dcterms:modified>
</cp:coreProperties>
</file>